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9" r:id="rId5"/>
  </p:sldMasterIdLst>
  <p:notesMasterIdLst>
    <p:notesMasterId r:id="rId31"/>
  </p:notesMasterIdLst>
  <p:handoutMasterIdLst>
    <p:handoutMasterId r:id="rId32"/>
  </p:handoutMasterIdLst>
  <p:sldIdLst>
    <p:sldId id="256" r:id="rId6"/>
    <p:sldId id="258" r:id="rId7"/>
    <p:sldId id="295" r:id="rId8"/>
    <p:sldId id="296" r:id="rId9"/>
    <p:sldId id="297" r:id="rId10"/>
    <p:sldId id="314" r:id="rId11"/>
    <p:sldId id="298" r:id="rId12"/>
    <p:sldId id="299" r:id="rId13"/>
    <p:sldId id="305" r:id="rId14"/>
    <p:sldId id="260" r:id="rId15"/>
    <p:sldId id="300" r:id="rId16"/>
    <p:sldId id="284" r:id="rId17"/>
    <p:sldId id="266" r:id="rId18"/>
    <p:sldId id="286" r:id="rId19"/>
    <p:sldId id="294" r:id="rId20"/>
    <p:sldId id="306" r:id="rId21"/>
    <p:sldId id="308" r:id="rId22"/>
    <p:sldId id="307" r:id="rId23"/>
    <p:sldId id="309" r:id="rId24"/>
    <p:sldId id="310" r:id="rId25"/>
    <p:sldId id="311" r:id="rId26"/>
    <p:sldId id="312" r:id="rId27"/>
    <p:sldId id="313" r:id="rId28"/>
    <p:sldId id="271" r:id="rId29"/>
    <p:sldId id="30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0A9907-3C1A-19FC-3F45-A2DB867CA706}" v="4092" dt="2023-05-02T16:27:33.290"/>
    <p1510:client id="{1E73AE9B-F980-9674-F0DF-ED8F75CDF7CE}" v="85" dt="2023-05-02T19:10:13.177"/>
    <p1510:client id="{66588105-183D-3D46-1BFA-E5B31DB4386B}" v="3" vWet="4" dt="2023-05-01T20:33:57.020"/>
    <p1510:client id="{8651C3E4-DC1B-4934-0CA1-91657CA2AA25}" v="1595" dt="2023-05-02T19:01:18.515"/>
    <p1510:client id="{9BFBF779-E812-C0F4-5A48-D1B168097117}" v="1" dt="2023-05-01T20:26:35.515"/>
    <p1510:client id="{A8721A53-7ABC-3D63-FF41-9226268D1C93}" v="2313" dt="2023-05-02T11:55:02.014"/>
    <p1510:client id="{ED225E30-151B-954D-A7C5-2FE45B292A0A}" v="935" dt="2023-05-02T19:05:18.371"/>
    <p1510:client id="{EE031F44-0D0C-C4C7-9961-6E778EF0D857}" v="232" dt="2023-05-02T01:46:13.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2"/>
  </p:normalViewPr>
  <p:slideViewPr>
    <p:cSldViewPr snapToGrid="0">
      <p:cViewPr varScale="1">
        <p:scale>
          <a:sx n="106" d="100"/>
          <a:sy n="106" d="100"/>
        </p:scale>
        <p:origin x="792"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5/2/23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421021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8101632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endParaRPr lang="en-US"/>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a:latin typeface="IBM Plex Sans" panose="020B0503050203000203" pitchFamily="34" charset="0"/>
              </a:rPr>
              <a:t>INSTRUCTIONS TO REPLACE IMAGE:</a:t>
            </a:r>
          </a:p>
          <a:p>
            <a:endParaRPr lang="en-US" b="1">
              <a:latin typeface="IBM Plex Sans" panose="020B0503050203000203" pitchFamily="34" charset="0"/>
            </a:endParaRPr>
          </a:p>
          <a:p>
            <a:pPr marL="342900" indent="-342900">
              <a:lnSpc>
                <a:spcPct val="150000"/>
              </a:lnSpc>
              <a:buFont typeface="+mj-lt"/>
              <a:buAutoNum type="arabicPeriod"/>
            </a:pPr>
            <a:r>
              <a:rPr lang="en-US" sz="1400" b="0">
                <a:latin typeface="IBM Plex Sans" panose="020B0503050203000203" pitchFamily="34" charset="0"/>
              </a:rPr>
              <a:t>Go to View&gt;Slide Master</a:t>
            </a:r>
          </a:p>
          <a:p>
            <a:pPr marL="342900" indent="-342900">
              <a:lnSpc>
                <a:spcPct val="150000"/>
              </a:lnSpc>
              <a:buFont typeface="+mj-lt"/>
              <a:buAutoNum type="arabicPeriod"/>
            </a:pPr>
            <a:r>
              <a:rPr lang="en-US" sz="1400" b="0">
                <a:latin typeface="IBM Plex Sans" panose="020B0503050203000203" pitchFamily="34" charset="0"/>
              </a:rPr>
              <a:t>Locate this layout and duplicate it</a:t>
            </a:r>
          </a:p>
          <a:p>
            <a:pPr marL="342900" indent="-342900">
              <a:lnSpc>
                <a:spcPct val="150000"/>
              </a:lnSpc>
              <a:buFont typeface="+mj-lt"/>
              <a:buAutoNum type="arabicPeriod"/>
            </a:pPr>
            <a:r>
              <a:rPr lang="en-US" sz="1400" b="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a:latin typeface="IBM Plex Sans" panose="020B0503050203000203" pitchFamily="34" charset="0"/>
              </a:rPr>
              <a:t>Scroll to “Change Picture”</a:t>
            </a:r>
          </a:p>
          <a:p>
            <a:pPr marL="342900" indent="-342900">
              <a:lnSpc>
                <a:spcPct val="150000"/>
              </a:lnSpc>
              <a:buFont typeface="+mj-lt"/>
              <a:buAutoNum type="arabicPeriod"/>
            </a:pPr>
            <a:r>
              <a:rPr lang="en-US" sz="1400" b="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a:latin typeface="IBM Plex Sans" panose="020B0503050203000203" pitchFamily="34" charset="0"/>
              </a:rPr>
              <a:t>Select desired image</a:t>
            </a:r>
          </a:p>
          <a:p>
            <a:pPr marL="342900" indent="-342900">
              <a:lnSpc>
                <a:spcPct val="150000"/>
              </a:lnSpc>
              <a:buFont typeface="+mj-lt"/>
              <a:buAutoNum type="arabicPeriod"/>
            </a:pPr>
            <a:r>
              <a:rPr lang="en-US" sz="1400" b="0">
                <a:latin typeface="IBM Plex Sans" panose="020B0503050203000203" pitchFamily="34" charset="0"/>
              </a:rPr>
              <a:t>Resize and crop image as necessary</a:t>
            </a:r>
          </a:p>
          <a:p>
            <a:pPr marL="342900" indent="-342900">
              <a:lnSpc>
                <a:spcPct val="150000"/>
              </a:lnSpc>
              <a:buFont typeface="+mj-lt"/>
              <a:buAutoNum type="arabicPeriod"/>
            </a:pPr>
            <a:r>
              <a:rPr lang="en-US" sz="1400" b="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6052147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418523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24122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578145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393524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532568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861164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8983574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472082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3824745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577388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94993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2664878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904623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478553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1858227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2746621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8724707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2362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235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383412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17.emf"/><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134039866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dt="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Root-mean-square_deviation" TargetMode="External"/><Relationship Id="rId2" Type="http://schemas.openxmlformats.org/officeDocument/2006/relationships/hyperlink" Target="https://en.wikipedia.org/wiki/Mean_absolute_error" TargetMode="External"/><Relationship Id="rId1" Type="http://schemas.openxmlformats.org/officeDocument/2006/relationships/slideLayout" Target="../slideLayouts/slideLayout10.xml"/><Relationship Id="rId5" Type="http://schemas.openxmlformats.org/officeDocument/2006/relationships/image" Target="../media/image50.jpeg"/><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title"/>
          </p:nvPr>
        </p:nvSpPr>
        <p:spPr>
          <a:xfrm>
            <a:off x="723899" y="1341533"/>
            <a:ext cx="10744201" cy="690563"/>
          </a:xfrm>
        </p:spPr>
        <p:txBody>
          <a:bodyPr anchor="b">
            <a:normAutofit fontScale="90000"/>
          </a:bodyPr>
          <a:lstStyle/>
          <a:p>
            <a:br>
              <a:rPr lang="en-US" sz="2000"/>
            </a:br>
            <a:br>
              <a:rPr lang="en-US" sz="2000"/>
            </a:br>
            <a:r>
              <a:rPr lang="en-US" sz="3100" b="0" i="0">
                <a:effectLst/>
              </a:rPr>
              <a:t>MTA Subway Terminal On-Time Performance ANALYSIS</a:t>
            </a:r>
            <a:endParaRPr lang="en-US" sz="2000"/>
          </a:p>
        </p:txBody>
      </p:sp>
      <p:sp>
        <p:nvSpPr>
          <p:cNvPr id="8" name="Date Placeholder 3">
            <a:extLst>
              <a:ext uri="{FF2B5EF4-FFF2-40B4-BE49-F238E27FC236}">
                <a16:creationId xmlns:a16="http://schemas.microsoft.com/office/drawing/2014/main" id="{222BE6B2-4798-003B-FF2A-261905BBCBF0}"/>
              </a:ext>
            </a:extLst>
          </p:cNvPr>
          <p:cNvSpPr>
            <a:spLocks noGrp="1"/>
          </p:cNvSpPr>
          <p:nvPr>
            <p:ph type="dt" sz="half" idx="10"/>
          </p:nvPr>
        </p:nvSpPr>
        <p:spPr/>
        <p:txBody>
          <a:bodyPr/>
          <a:lstStyle/>
          <a:p>
            <a:pPr>
              <a:spcAft>
                <a:spcPts val="600"/>
              </a:spcAft>
            </a:pPr>
            <a:r>
              <a:rPr lang="en-US"/>
              <a:t>20XX</a:t>
            </a:r>
          </a:p>
        </p:txBody>
      </p:sp>
      <p:sp>
        <p:nvSpPr>
          <p:cNvPr id="12" name="Slide Number Placeholder 5">
            <a:extLst>
              <a:ext uri="{FF2B5EF4-FFF2-40B4-BE49-F238E27FC236}">
                <a16:creationId xmlns:a16="http://schemas.microsoft.com/office/drawing/2014/main" id="{503D83F0-44D3-232D-CBC3-9FA8C2717300}"/>
              </a:ext>
            </a:extLst>
          </p:cNvPr>
          <p:cNvSpPr>
            <a:spLocks noGrp="1"/>
          </p:cNvSpPr>
          <p:nvPr>
            <p:ph type="sldNum" sz="quarter" idx="12"/>
          </p:nvPr>
        </p:nvSpPr>
        <p:spPr/>
        <p:txBody>
          <a:bodyPr/>
          <a:lstStyle/>
          <a:p>
            <a:pPr>
              <a:spcAft>
                <a:spcPts val="600"/>
              </a:spcAft>
            </a:pPr>
            <a:fld id="{A49DFD55-3C28-40EF-9E31-A92D2E4017FF}" type="slidenum">
              <a:rPr lang="en-US" smtClean="0"/>
              <a:pPr>
                <a:spcAft>
                  <a:spcPts val="600"/>
                </a:spcAft>
              </a:pPr>
              <a:t>1</a:t>
            </a:fld>
            <a:endParaRPr lang="en-US"/>
          </a:p>
        </p:txBody>
      </p:sp>
      <p:sp>
        <p:nvSpPr>
          <p:cNvPr id="3" name="TextBox 2">
            <a:extLst>
              <a:ext uri="{FF2B5EF4-FFF2-40B4-BE49-F238E27FC236}">
                <a16:creationId xmlns:a16="http://schemas.microsoft.com/office/drawing/2014/main" id="{F721F1C2-3A32-1995-CC54-150B5B726BE1}"/>
              </a:ext>
            </a:extLst>
          </p:cNvPr>
          <p:cNvSpPr txBox="1"/>
          <p:nvPr/>
        </p:nvSpPr>
        <p:spPr>
          <a:xfrm>
            <a:off x="2542673" y="2572469"/>
            <a:ext cx="7439527" cy="2609928"/>
          </a:xfrm>
          <a:prstGeom prst="rect">
            <a:avLst/>
          </a:prstGeom>
        </p:spPr>
        <p:txBody>
          <a:bodyPr rtlCol="0">
            <a:normAutofit/>
          </a:bodyPr>
          <a:lstStyle/>
          <a:p>
            <a:pPr algn="ctr"/>
            <a:r>
              <a:rPr lang="en-US" sz="3200"/>
              <a:t>BIA 610 : Applied Analytics Final Project by</a:t>
            </a:r>
            <a:r>
              <a:rPr lang="en-US" sz="2400"/>
              <a:t>:</a:t>
            </a:r>
            <a:br>
              <a:rPr lang="en-US" sz="2400"/>
            </a:br>
            <a:endParaRPr lang="en-US" sz="2400"/>
          </a:p>
          <a:p>
            <a:pPr algn="ctr"/>
            <a:r>
              <a:rPr lang="en-US" sz="2400">
                <a:cs typeface="Times New Roman"/>
              </a:rPr>
              <a:t>Sai Sruthi </a:t>
            </a:r>
            <a:r>
              <a:rPr lang="en-US" sz="2400" err="1">
                <a:cs typeface="Times New Roman"/>
              </a:rPr>
              <a:t>Chalasani</a:t>
            </a:r>
            <a:endParaRPr lang="en-US" sz="2400"/>
          </a:p>
          <a:p>
            <a:pPr algn="ctr"/>
            <a:r>
              <a:rPr lang="en-US" sz="2400" err="1">
                <a:cs typeface="Times New Roman"/>
              </a:rPr>
              <a:t>Sahithi</a:t>
            </a:r>
            <a:r>
              <a:rPr lang="en-US" sz="2400">
                <a:cs typeface="Times New Roman"/>
              </a:rPr>
              <a:t> </a:t>
            </a:r>
            <a:r>
              <a:rPr lang="en-US" sz="2400" err="1">
                <a:cs typeface="Times New Roman"/>
              </a:rPr>
              <a:t>Setty</a:t>
            </a:r>
            <a:endParaRPr lang="en-US" sz="2400">
              <a:cs typeface="Times New Roman"/>
            </a:endParaRPr>
          </a:p>
          <a:p>
            <a:pPr algn="ctr"/>
            <a:r>
              <a:rPr lang="en-US" sz="2400">
                <a:cs typeface="Times New Roman"/>
              </a:rPr>
              <a:t>Venkata Sandilya Bagavathula</a:t>
            </a:r>
          </a:p>
          <a:p>
            <a:pPr>
              <a:spcAft>
                <a:spcPts val="600"/>
              </a:spcAft>
            </a:pPr>
            <a:endParaRPr lang="en-US"/>
          </a:p>
        </p:txBody>
      </p:sp>
      <p:sp>
        <p:nvSpPr>
          <p:cNvPr id="7" name="Content Placeholder 2">
            <a:extLst>
              <a:ext uri="{FF2B5EF4-FFF2-40B4-BE49-F238E27FC236}">
                <a16:creationId xmlns:a16="http://schemas.microsoft.com/office/drawing/2014/main" id="{1805634C-7804-D285-1848-D4773B7E84DC}"/>
              </a:ext>
            </a:extLst>
          </p:cNvPr>
          <p:cNvSpPr txBox="1">
            <a:spLocks/>
          </p:cNvSpPr>
          <p:nvPr/>
        </p:nvSpPr>
        <p:spPr>
          <a:xfrm>
            <a:off x="615763" y="2847472"/>
            <a:ext cx="7453702" cy="205992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sz="2000">
              <a:latin typeface="Times New Roman"/>
              <a:cs typeface="Times New Roman"/>
            </a:endParaRPr>
          </a:p>
          <a:p>
            <a:endParaRPr lang="en-US" sz="2000"/>
          </a:p>
        </p:txBody>
      </p:sp>
      <p:sp>
        <p:nvSpPr>
          <p:cNvPr id="5" name="TextBox 4">
            <a:extLst>
              <a:ext uri="{FF2B5EF4-FFF2-40B4-BE49-F238E27FC236}">
                <a16:creationId xmlns:a16="http://schemas.microsoft.com/office/drawing/2014/main" id="{9B2F859B-B0CB-2B0A-971A-EF5B0380D472}"/>
              </a:ext>
            </a:extLst>
          </p:cNvPr>
          <p:cNvSpPr txBox="1"/>
          <p:nvPr/>
        </p:nvSpPr>
        <p:spPr>
          <a:xfrm>
            <a:off x="3050005" y="3250350"/>
            <a:ext cx="6100010" cy="369332"/>
          </a:xfrm>
          <a:prstGeom prst="rect">
            <a:avLst/>
          </a:prstGeom>
          <a:noFill/>
        </p:spPr>
        <p:txBody>
          <a:bodyPr wrap="square">
            <a:spAutoFit/>
          </a:bodyPr>
          <a:lstStyle/>
          <a:p>
            <a:r>
              <a:rPr lang="en-US" b="0" i="0" u="none" strike="noStrike">
                <a:solidFill>
                  <a:srgbClr val="000000"/>
                </a:solidFill>
                <a:effectLst/>
              </a:rPr>
              <a:t> </a:t>
            </a:r>
            <a:endParaRPr lang="en-US"/>
          </a:p>
        </p:txBody>
      </p:sp>
      <p:sp>
        <p:nvSpPr>
          <p:cNvPr id="9" name="TextBox 8">
            <a:extLst>
              <a:ext uri="{FF2B5EF4-FFF2-40B4-BE49-F238E27FC236}">
                <a16:creationId xmlns:a16="http://schemas.microsoft.com/office/drawing/2014/main" id="{D748A18E-F0BF-CEE3-3675-81187C1E511B}"/>
              </a:ext>
            </a:extLst>
          </p:cNvPr>
          <p:cNvSpPr txBox="1"/>
          <p:nvPr/>
        </p:nvSpPr>
        <p:spPr>
          <a:xfrm>
            <a:off x="3050005" y="3250350"/>
            <a:ext cx="6100010" cy="369332"/>
          </a:xfrm>
          <a:prstGeom prst="rect">
            <a:avLst/>
          </a:prstGeom>
          <a:noFill/>
        </p:spPr>
        <p:txBody>
          <a:bodyPr wrap="square">
            <a:spAutoFit/>
          </a:bodyPr>
          <a:lstStyle/>
          <a:p>
            <a:r>
              <a:rPr lang="en-US" b="0" i="0" u="none" strike="noStrike">
                <a:solidFill>
                  <a:srgbClr val="000000"/>
                </a:solidFill>
                <a:effectLst/>
              </a:rPr>
              <a:t> </a:t>
            </a:r>
            <a:endParaRPr lang="en-US"/>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488532" y="14578"/>
            <a:ext cx="8421688" cy="1325563"/>
          </a:xfrm>
        </p:spPr>
        <p:txBody>
          <a:bodyPr/>
          <a:lstStyle/>
          <a:p>
            <a:r>
              <a:rPr lang="en-US"/>
              <a:t>Bar plot for lines/year performance</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10</a:t>
            </a:fld>
            <a:endParaRPr lang="en-US"/>
          </a:p>
        </p:txBody>
      </p:sp>
      <p:pic>
        <p:nvPicPr>
          <p:cNvPr id="12290" name="Picture 2">
            <a:extLst>
              <a:ext uri="{FF2B5EF4-FFF2-40B4-BE49-F238E27FC236}">
                <a16:creationId xmlns:a16="http://schemas.microsoft.com/office/drawing/2014/main" id="{8A53CEE7-DE13-D7EE-AE2C-CFCF38F25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98" y="1203220"/>
            <a:ext cx="6925803" cy="47994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2E0BE1-03F0-C5D0-A984-511879CDA580}"/>
              </a:ext>
            </a:extLst>
          </p:cNvPr>
          <p:cNvSpPr txBox="1"/>
          <p:nvPr/>
        </p:nvSpPr>
        <p:spPr>
          <a:xfrm>
            <a:off x="7260870" y="1693870"/>
            <a:ext cx="4812632" cy="3477875"/>
          </a:xfrm>
          <a:prstGeom prst="rect">
            <a:avLst/>
          </a:prstGeom>
          <a:noFill/>
        </p:spPr>
        <p:txBody>
          <a:bodyPr wrap="square">
            <a:spAutoFit/>
          </a:bodyPr>
          <a:lstStyle/>
          <a:p>
            <a:r>
              <a:rPr lang="en-US" sz="2000"/>
              <a:t>This graph bar plot shows the performance of different subway lines based on the terminal on-time performance over the years. </a:t>
            </a:r>
          </a:p>
          <a:p>
            <a:endParaRPr lang="en-US" sz="2000"/>
          </a:p>
          <a:p>
            <a:r>
              <a:rPr lang="en-US" sz="2000"/>
              <a:t>Each line is represented by a different color.</a:t>
            </a:r>
          </a:p>
          <a:p>
            <a:endParaRPr lang="en-US" sz="2000"/>
          </a:p>
          <a:p>
            <a:r>
              <a:rPr lang="en-US" sz="2000"/>
              <a:t>This graph helps us to analyze the performance of different lines over the years.</a:t>
            </a:r>
          </a:p>
        </p:txBody>
      </p:sp>
      <p:sp>
        <p:nvSpPr>
          <p:cNvPr id="3" name="Footer Placeholder 9">
            <a:extLst>
              <a:ext uri="{FF2B5EF4-FFF2-40B4-BE49-F238E27FC236}">
                <a16:creationId xmlns:a16="http://schemas.microsoft.com/office/drawing/2014/main" id="{EEA7E4A1-9BB3-E15C-5337-2256425B7B17}"/>
              </a:ext>
            </a:extLst>
          </p:cNvPr>
          <p:cNvSpPr>
            <a:spLocks noGrp="1"/>
          </p:cNvSpPr>
          <p:nvPr>
            <p:ph type="ftr" sz="quarter" idx="11"/>
          </p:nvPr>
        </p:nvSpPr>
        <p:spPr>
          <a:xfrm>
            <a:off x="4038600" y="6356350"/>
            <a:ext cx="4114800" cy="365125"/>
          </a:xfrm>
        </p:spPr>
        <p:txBody>
          <a:bodyPr/>
          <a:lstStyle/>
          <a:p>
            <a:r>
              <a:rPr lang="en-US" sz="900" b="0" i="0">
                <a:effectLst/>
              </a:rPr>
              <a:t>MTA Subway Terminal On-Time Performance ANALYSIS</a:t>
            </a:r>
            <a:endParaRPr lang="en-US"/>
          </a:p>
        </p:txBody>
      </p:sp>
    </p:spTree>
    <p:extLst>
      <p:ext uri="{BB962C8B-B14F-4D97-AF65-F5344CB8AC3E}">
        <p14:creationId xmlns:p14="http://schemas.microsoft.com/office/powerpoint/2010/main" val="166378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AB18B65-B9D0-B85B-EB77-FD62B0A423AB}"/>
              </a:ext>
            </a:extLst>
          </p:cNvPr>
          <p:cNvSpPr>
            <a:spLocks noGrp="1"/>
          </p:cNvSpPr>
          <p:nvPr>
            <p:ph type="title"/>
          </p:nvPr>
        </p:nvSpPr>
        <p:spPr>
          <a:xfrm>
            <a:off x="2209800" y="0"/>
            <a:ext cx="8421688" cy="1325563"/>
          </a:xfrm>
        </p:spPr>
        <p:txBody>
          <a:bodyPr anchor="ctr">
            <a:normAutofit/>
          </a:bodyPr>
          <a:lstStyle/>
          <a:p>
            <a:r>
              <a:rPr lang="en-US"/>
              <a:t>EXPLORATORY DATA ANALYSIS</a:t>
            </a:r>
          </a:p>
        </p:txBody>
      </p:sp>
      <p:sp>
        <p:nvSpPr>
          <p:cNvPr id="9" name="Date Placeholder 8">
            <a:extLst>
              <a:ext uri="{FF2B5EF4-FFF2-40B4-BE49-F238E27FC236}">
                <a16:creationId xmlns:a16="http://schemas.microsoft.com/office/drawing/2014/main" id="{CFBF7F85-9C72-56ED-CBF1-985044BDDFB1}"/>
              </a:ext>
            </a:extLst>
          </p:cNvPr>
          <p:cNvSpPr>
            <a:spLocks noGrp="1"/>
          </p:cNvSpPr>
          <p:nvPr>
            <p:ph type="dt" sz="half" idx="10"/>
          </p:nvPr>
        </p:nvSpPr>
        <p:spPr/>
        <p:txBody>
          <a:bodyPr/>
          <a:lstStyle/>
          <a:p>
            <a:r>
              <a:rPr lang="en-US"/>
              <a:t>20XX</a:t>
            </a:r>
          </a:p>
        </p:txBody>
      </p:sp>
      <p:sp>
        <p:nvSpPr>
          <p:cNvPr id="16" name="Footer Placeholder 9">
            <a:extLst>
              <a:ext uri="{FF2B5EF4-FFF2-40B4-BE49-F238E27FC236}">
                <a16:creationId xmlns:a16="http://schemas.microsoft.com/office/drawing/2014/main" id="{E174CB4A-4BFE-8E83-5396-046A5AF66915}"/>
              </a:ext>
            </a:extLst>
          </p:cNvPr>
          <p:cNvSpPr>
            <a:spLocks noGrp="1"/>
          </p:cNvSpPr>
          <p:nvPr>
            <p:ph type="ftr" sz="quarter" idx="11"/>
          </p:nvPr>
        </p:nvSpPr>
        <p:spPr/>
        <p:txBody>
          <a:bodyPr/>
          <a:lstStyle/>
          <a:p>
            <a:r>
              <a:rPr lang="en-US" sz="900" b="0" i="0">
                <a:effectLst/>
              </a:rPr>
              <a:t>MTA Subway Terminal On-Time Performance ANALYSIS</a:t>
            </a:r>
            <a:endParaRPr lang="en-US"/>
          </a:p>
        </p:txBody>
      </p:sp>
      <p:sp>
        <p:nvSpPr>
          <p:cNvPr id="11" name="Slide Number Placeholder 10">
            <a:extLst>
              <a:ext uri="{FF2B5EF4-FFF2-40B4-BE49-F238E27FC236}">
                <a16:creationId xmlns:a16="http://schemas.microsoft.com/office/drawing/2014/main" id="{3DF1FB09-BA2E-C683-2937-7FDD5DC075D4}"/>
              </a:ext>
            </a:extLst>
          </p:cNvPr>
          <p:cNvSpPr>
            <a:spLocks noGrp="1"/>
          </p:cNvSpPr>
          <p:nvPr>
            <p:ph type="sldNum" sz="quarter" idx="12"/>
          </p:nvPr>
        </p:nvSpPr>
        <p:spPr/>
        <p:txBody>
          <a:bodyPr/>
          <a:lstStyle/>
          <a:p>
            <a:fld id="{A49DFD55-3C28-40EF-9E31-A92D2E4017FF}" type="slidenum">
              <a:rPr lang="en-US" smtClean="0"/>
              <a:pPr/>
              <a:t>11</a:t>
            </a:fld>
            <a:endParaRPr lang="en-US"/>
          </a:p>
        </p:txBody>
      </p:sp>
      <p:sp>
        <p:nvSpPr>
          <p:cNvPr id="14" name="TextBox 13">
            <a:extLst>
              <a:ext uri="{FF2B5EF4-FFF2-40B4-BE49-F238E27FC236}">
                <a16:creationId xmlns:a16="http://schemas.microsoft.com/office/drawing/2014/main" id="{ABFD870D-489E-8967-EDFB-ED7D0862B9D6}"/>
              </a:ext>
            </a:extLst>
          </p:cNvPr>
          <p:cNvSpPr txBox="1"/>
          <p:nvPr/>
        </p:nvSpPr>
        <p:spPr>
          <a:xfrm>
            <a:off x="6096000" y="1488026"/>
            <a:ext cx="6100762" cy="646331"/>
          </a:xfrm>
          <a:prstGeom prst="rect">
            <a:avLst/>
          </a:prstGeom>
          <a:noFill/>
        </p:spPr>
        <p:txBody>
          <a:bodyPr wrap="square">
            <a:spAutoFit/>
          </a:bodyPr>
          <a:lstStyle/>
          <a:p>
            <a:pPr algn="ctr"/>
            <a:r>
              <a:rPr lang="en-US" sz="1800" b="1" kern="0">
                <a:effectLst/>
                <a:latin typeface="Arial" panose="020B0604020202020204" pitchFamily="34" charset="0"/>
                <a:ea typeface="Times New Roman" panose="02020603050405020304" pitchFamily="18" charset="0"/>
                <a:cs typeface="Times New Roman" panose="02020603050405020304" pitchFamily="18" charset="0"/>
              </a:rPr>
              <a:t>3. How does terminal on-time performance vary by month and line?</a:t>
            </a:r>
            <a:r>
              <a:rPr lang="en-US" b="1">
                <a:effectLst/>
              </a:rPr>
              <a:t> </a:t>
            </a:r>
            <a:endParaRPr lang="en-US" b="1"/>
          </a:p>
        </p:txBody>
      </p:sp>
      <p:pic>
        <p:nvPicPr>
          <p:cNvPr id="2" name="Picture 2">
            <a:extLst>
              <a:ext uri="{FF2B5EF4-FFF2-40B4-BE49-F238E27FC236}">
                <a16:creationId xmlns:a16="http://schemas.microsoft.com/office/drawing/2014/main" id="{7CFB2E5A-0AFA-A32F-0751-25F9A6674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5" y="1488026"/>
            <a:ext cx="5924689" cy="48834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DFE157-DC3D-4A22-08E7-A0AE1ED01170}"/>
              </a:ext>
            </a:extLst>
          </p:cNvPr>
          <p:cNvSpPr txBox="1"/>
          <p:nvPr/>
        </p:nvSpPr>
        <p:spPr>
          <a:xfrm>
            <a:off x="6420644" y="2619986"/>
            <a:ext cx="5600045" cy="2015936"/>
          </a:xfrm>
          <a:prstGeom prst="rect">
            <a:avLst/>
          </a:prstGeom>
          <a:noFill/>
        </p:spPr>
        <p:txBody>
          <a:bodyPr wrap="square">
            <a:spAutoFit/>
          </a:bodyPr>
          <a:lstStyle/>
          <a:p>
            <a:r>
              <a:rPr lang="en-US" sz="2500">
                <a:latin typeface="+mj-lt"/>
              </a:rPr>
              <a:t>The heatmap visualizes the mean terminal on-time performance for each month and subway line. The color to represents the performance value for each cell.</a:t>
            </a:r>
          </a:p>
        </p:txBody>
      </p:sp>
    </p:spTree>
    <p:extLst>
      <p:ext uri="{BB962C8B-B14F-4D97-AF65-F5344CB8AC3E}">
        <p14:creationId xmlns:p14="http://schemas.microsoft.com/office/powerpoint/2010/main" val="366998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05FE-6236-9BF8-C6F5-A64C90D958FF}"/>
              </a:ext>
            </a:extLst>
          </p:cNvPr>
          <p:cNvSpPr>
            <a:spLocks noGrp="1"/>
          </p:cNvSpPr>
          <p:nvPr>
            <p:ph type="title"/>
          </p:nvPr>
        </p:nvSpPr>
        <p:spPr>
          <a:xfrm>
            <a:off x="-785812" y="1044835"/>
            <a:ext cx="10515600" cy="1325563"/>
          </a:xfrm>
        </p:spPr>
        <p:txBody>
          <a:bodyPr/>
          <a:lstStyle/>
          <a:p>
            <a:r>
              <a:rPr lang="en-US" sz="1800" b="1" dirty="0">
                <a:latin typeface="Arial"/>
                <a:cs typeface="Arial"/>
              </a:rPr>
              <a:t>4. Analysis of Subway Lines based on Track Counts</a:t>
            </a:r>
          </a:p>
        </p:txBody>
      </p:sp>
      <p:sp>
        <p:nvSpPr>
          <p:cNvPr id="6" name="Slide Number Placeholder 5">
            <a:extLst>
              <a:ext uri="{FF2B5EF4-FFF2-40B4-BE49-F238E27FC236}">
                <a16:creationId xmlns:a16="http://schemas.microsoft.com/office/drawing/2014/main" id="{539C29C0-784B-6BF5-E48B-C8A72F486524}"/>
              </a:ext>
            </a:extLst>
          </p:cNvPr>
          <p:cNvSpPr>
            <a:spLocks noGrp="1"/>
          </p:cNvSpPr>
          <p:nvPr>
            <p:ph type="sldNum" sz="quarter" idx="12"/>
          </p:nvPr>
        </p:nvSpPr>
        <p:spPr/>
        <p:txBody>
          <a:bodyPr/>
          <a:lstStyle/>
          <a:p>
            <a:fld id="{A49DFD55-3C28-40EF-9E31-A92D2E4017FF}" type="slidenum">
              <a:rPr lang="en-US" smtClean="0"/>
              <a:pPr/>
              <a:t>12</a:t>
            </a:fld>
            <a:endParaRPr lang="en-US"/>
          </a:p>
        </p:txBody>
      </p:sp>
      <p:pic>
        <p:nvPicPr>
          <p:cNvPr id="10242" name="Picture 2">
            <a:extLst>
              <a:ext uri="{FF2B5EF4-FFF2-40B4-BE49-F238E27FC236}">
                <a16:creationId xmlns:a16="http://schemas.microsoft.com/office/drawing/2014/main" id="{FD0FC16B-49C3-7CAD-A956-10BC6AB1C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0672" y="2089670"/>
            <a:ext cx="4669505" cy="47683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9A3C6A-9BEA-9E2D-402C-F0B5F33AE77D}"/>
              </a:ext>
            </a:extLst>
          </p:cNvPr>
          <p:cNvSpPr txBox="1"/>
          <p:nvPr/>
        </p:nvSpPr>
        <p:spPr>
          <a:xfrm>
            <a:off x="537286" y="2370398"/>
            <a:ext cx="6093994" cy="1292662"/>
          </a:xfrm>
          <a:prstGeom prst="rect">
            <a:avLst/>
          </a:prstGeom>
          <a:noFill/>
        </p:spPr>
        <p:txBody>
          <a:bodyPr wrap="square">
            <a:spAutoFit/>
          </a:bodyPr>
          <a:lstStyle/>
          <a:p>
            <a:r>
              <a:rPr lang="en-US" sz="2600" dirty="0"/>
              <a:t>The pie chart shows the percentage of the trains scheduled for each line over the year 2015-2019</a:t>
            </a:r>
          </a:p>
        </p:txBody>
      </p:sp>
      <p:sp>
        <p:nvSpPr>
          <p:cNvPr id="3" name="Title 1">
            <a:extLst>
              <a:ext uri="{FF2B5EF4-FFF2-40B4-BE49-F238E27FC236}">
                <a16:creationId xmlns:a16="http://schemas.microsoft.com/office/drawing/2014/main" id="{A794CABB-863F-0638-B0BA-8CE4EE6CEF4F}"/>
              </a:ext>
            </a:extLst>
          </p:cNvPr>
          <p:cNvSpPr txBox="1">
            <a:spLocks/>
          </p:cNvSpPr>
          <p:nvPr/>
        </p:nvSpPr>
        <p:spPr>
          <a:xfrm>
            <a:off x="2209800" y="0"/>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EXPLORATORY DATA ANALYSIS</a:t>
            </a:r>
          </a:p>
        </p:txBody>
      </p:sp>
      <p:sp>
        <p:nvSpPr>
          <p:cNvPr id="4" name="Footer Placeholder 9">
            <a:extLst>
              <a:ext uri="{FF2B5EF4-FFF2-40B4-BE49-F238E27FC236}">
                <a16:creationId xmlns:a16="http://schemas.microsoft.com/office/drawing/2014/main" id="{D923D47D-E793-9516-DD74-102BC9C6C198}"/>
              </a:ext>
            </a:extLst>
          </p:cNvPr>
          <p:cNvSpPr>
            <a:spLocks noGrp="1"/>
          </p:cNvSpPr>
          <p:nvPr>
            <p:ph type="ftr" sz="quarter" idx="11"/>
          </p:nvPr>
        </p:nvSpPr>
        <p:spPr>
          <a:xfrm>
            <a:off x="4038600" y="6384926"/>
            <a:ext cx="4114800" cy="365125"/>
          </a:xfrm>
        </p:spPr>
        <p:txBody>
          <a:bodyPr/>
          <a:lstStyle/>
          <a:p>
            <a:r>
              <a:rPr lang="en-US" sz="900" b="0" i="0">
                <a:effectLst/>
              </a:rPr>
              <a:t>MTA Subway Terminal On-Time Performance ANALYSIS</a:t>
            </a:r>
            <a:endParaRPr lang="en-US"/>
          </a:p>
        </p:txBody>
      </p:sp>
    </p:spTree>
    <p:extLst>
      <p:ext uri="{BB962C8B-B14F-4D97-AF65-F5344CB8AC3E}">
        <p14:creationId xmlns:p14="http://schemas.microsoft.com/office/powerpoint/2010/main" val="427711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6420644" y="1350963"/>
            <a:ext cx="5723522" cy="981869"/>
          </a:xfrm>
        </p:spPr>
        <p:txBody>
          <a:bodyPr>
            <a:normAutofit/>
          </a:bodyPr>
          <a:lstStyle/>
          <a:p>
            <a:r>
              <a:rPr lang="en-US"/>
              <a:t>5. Performance Based on Division/Year</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6530557" y="2549356"/>
            <a:ext cx="5431918" cy="3522831"/>
          </a:xfrm>
        </p:spPr>
        <p:txBody>
          <a:bodyPr vert="horz" lIns="91440" tIns="45720" rIns="91440" bIns="45720" rtlCol="0" anchor="t">
            <a:noAutofit/>
          </a:bodyPr>
          <a:lstStyle/>
          <a:p>
            <a:r>
              <a:rPr lang="en-US" sz="2200"/>
              <a:t>This bar plot displays the performance based on division. Each bar represents a year and is colored by division. </a:t>
            </a:r>
          </a:p>
          <a:p>
            <a:r>
              <a:rPr lang="en-US" sz="2200"/>
              <a:t>The height of each bar corresponds to the average terminal on-time performance for that year. </a:t>
            </a:r>
          </a:p>
          <a:p>
            <a:r>
              <a:rPr lang="en-US" sz="2200"/>
              <a:t>The plot allows us to compare the performance of different divisions over time.</a:t>
            </a:r>
            <a:endParaRPr lang="en-US"/>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p:txBody>
          <a:bodyPr/>
          <a:lstStyle/>
          <a:p>
            <a:fld id="{A49DFD55-3C28-40EF-9E31-A92D2E4017FF}" type="slidenum">
              <a:rPr lang="en-US" smtClean="0"/>
              <a:pPr/>
              <a:t>13</a:t>
            </a:fld>
            <a:endParaRPr lang="en-US"/>
          </a:p>
        </p:txBody>
      </p:sp>
      <p:pic>
        <p:nvPicPr>
          <p:cNvPr id="14338" name="Picture 2">
            <a:extLst>
              <a:ext uri="{FF2B5EF4-FFF2-40B4-BE49-F238E27FC236}">
                <a16:creationId xmlns:a16="http://schemas.microsoft.com/office/drawing/2014/main" id="{9E75E090-9168-9A25-5343-21CB5F4CB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8054"/>
            <a:ext cx="6163595" cy="427121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9">
            <a:extLst>
              <a:ext uri="{FF2B5EF4-FFF2-40B4-BE49-F238E27FC236}">
                <a16:creationId xmlns:a16="http://schemas.microsoft.com/office/drawing/2014/main" id="{3D1A7CB4-42ED-67FB-1838-D8D07B000C6C}"/>
              </a:ext>
            </a:extLst>
          </p:cNvPr>
          <p:cNvSpPr>
            <a:spLocks noGrp="1"/>
          </p:cNvSpPr>
          <p:nvPr>
            <p:ph type="ftr" sz="quarter" idx="11"/>
          </p:nvPr>
        </p:nvSpPr>
        <p:spPr>
          <a:xfrm>
            <a:off x="4038600" y="6370638"/>
            <a:ext cx="4114800" cy="365125"/>
          </a:xfrm>
        </p:spPr>
        <p:txBody>
          <a:bodyPr/>
          <a:lstStyle/>
          <a:p>
            <a:r>
              <a:rPr lang="en-US" sz="900" b="0" i="0">
                <a:effectLst/>
              </a:rPr>
              <a:t>MTA Subway Terminal On-Time Performance ANALYSIS</a:t>
            </a:r>
            <a:endParaRPr lang="en-US"/>
          </a:p>
        </p:txBody>
      </p:sp>
      <p:sp>
        <p:nvSpPr>
          <p:cNvPr id="7" name="Title 1">
            <a:extLst>
              <a:ext uri="{FF2B5EF4-FFF2-40B4-BE49-F238E27FC236}">
                <a16:creationId xmlns:a16="http://schemas.microsoft.com/office/drawing/2014/main" id="{489A831E-9BE2-A3F9-D971-E857A028F8CC}"/>
              </a:ext>
            </a:extLst>
          </p:cNvPr>
          <p:cNvSpPr txBox="1">
            <a:spLocks/>
          </p:cNvSpPr>
          <p:nvPr/>
        </p:nvSpPr>
        <p:spPr>
          <a:xfrm>
            <a:off x="2209800" y="0"/>
            <a:ext cx="842168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EXPLORATORY DATA ANALYSIS</a:t>
            </a:r>
          </a:p>
        </p:txBody>
      </p:sp>
    </p:spTree>
    <p:extLst>
      <p:ext uri="{BB962C8B-B14F-4D97-AF65-F5344CB8AC3E}">
        <p14:creationId xmlns:p14="http://schemas.microsoft.com/office/powerpoint/2010/main" val="1742861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B413B-CA31-73EC-EEB6-855A0204740B}"/>
              </a:ext>
            </a:extLst>
          </p:cNvPr>
          <p:cNvSpPr>
            <a:spLocks noGrp="1"/>
          </p:cNvSpPr>
          <p:nvPr>
            <p:ph type="title"/>
          </p:nvPr>
        </p:nvSpPr>
        <p:spPr/>
        <p:txBody>
          <a:bodyPr/>
          <a:lstStyle/>
          <a:p>
            <a:r>
              <a:rPr lang="en-US"/>
              <a:t>5. Bar plot Based ON Division-Line Performance</a:t>
            </a:r>
          </a:p>
        </p:txBody>
      </p:sp>
      <p:sp>
        <p:nvSpPr>
          <p:cNvPr id="5" name="Slide Number Placeholder 4">
            <a:extLst>
              <a:ext uri="{FF2B5EF4-FFF2-40B4-BE49-F238E27FC236}">
                <a16:creationId xmlns:a16="http://schemas.microsoft.com/office/drawing/2014/main" id="{CDE28437-E6CF-BE68-1AEB-A71FFB33EB16}"/>
              </a:ext>
            </a:extLst>
          </p:cNvPr>
          <p:cNvSpPr>
            <a:spLocks noGrp="1"/>
          </p:cNvSpPr>
          <p:nvPr>
            <p:ph type="sldNum" sz="quarter" idx="12"/>
          </p:nvPr>
        </p:nvSpPr>
        <p:spPr/>
        <p:txBody>
          <a:bodyPr/>
          <a:lstStyle/>
          <a:p>
            <a:fld id="{A49DFD55-3C28-40EF-9E31-A92D2E4017FF}" type="slidenum">
              <a:rPr lang="en-US" smtClean="0"/>
              <a:pPr/>
              <a:t>14</a:t>
            </a:fld>
            <a:endParaRPr lang="en-US"/>
          </a:p>
        </p:txBody>
      </p:sp>
      <p:sp>
        <p:nvSpPr>
          <p:cNvPr id="8" name="TextBox 7">
            <a:extLst>
              <a:ext uri="{FF2B5EF4-FFF2-40B4-BE49-F238E27FC236}">
                <a16:creationId xmlns:a16="http://schemas.microsoft.com/office/drawing/2014/main" id="{FDE8592A-CF3F-ACEE-F236-974A6E83ADB3}"/>
              </a:ext>
            </a:extLst>
          </p:cNvPr>
          <p:cNvSpPr txBox="1"/>
          <p:nvPr/>
        </p:nvSpPr>
        <p:spPr>
          <a:xfrm>
            <a:off x="7479882" y="3074240"/>
            <a:ext cx="4288256" cy="1107996"/>
          </a:xfrm>
          <a:prstGeom prst="rect">
            <a:avLst/>
          </a:prstGeom>
          <a:noFill/>
        </p:spPr>
        <p:txBody>
          <a:bodyPr wrap="square" lIns="91440" tIns="45720" rIns="91440" bIns="45720" anchor="t">
            <a:spAutoFit/>
          </a:bodyPr>
          <a:lstStyle/>
          <a:p>
            <a:r>
              <a:rPr lang="en-US" sz="2200"/>
              <a:t>This plot shows the on-time performance of the different lines across the 2 divisions separately. </a:t>
            </a:r>
          </a:p>
        </p:txBody>
      </p:sp>
      <p:pic>
        <p:nvPicPr>
          <p:cNvPr id="15362" name="Picture 2">
            <a:extLst>
              <a:ext uri="{FF2B5EF4-FFF2-40B4-BE49-F238E27FC236}">
                <a16:creationId xmlns:a16="http://schemas.microsoft.com/office/drawing/2014/main" id="{D4F27652-9889-AA91-1208-D57A3A9F3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11" y="1628440"/>
            <a:ext cx="6778977" cy="470067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9">
            <a:extLst>
              <a:ext uri="{FF2B5EF4-FFF2-40B4-BE49-F238E27FC236}">
                <a16:creationId xmlns:a16="http://schemas.microsoft.com/office/drawing/2014/main" id="{F7CD02CE-9444-9284-3916-D33C39DEA33F}"/>
              </a:ext>
            </a:extLst>
          </p:cNvPr>
          <p:cNvSpPr>
            <a:spLocks noGrp="1"/>
          </p:cNvSpPr>
          <p:nvPr>
            <p:ph type="ftr" sz="quarter" idx="11"/>
          </p:nvPr>
        </p:nvSpPr>
        <p:spPr>
          <a:xfrm>
            <a:off x="4038600" y="6356350"/>
            <a:ext cx="4114800" cy="365125"/>
          </a:xfrm>
        </p:spPr>
        <p:txBody>
          <a:bodyPr/>
          <a:lstStyle/>
          <a:p>
            <a:r>
              <a:rPr lang="en-US" sz="900" b="0" i="0">
                <a:effectLst/>
              </a:rPr>
              <a:t>MTA Subway Terminal On-Time Performance ANALYSIS</a:t>
            </a:r>
            <a:endParaRPr lang="en-US"/>
          </a:p>
        </p:txBody>
      </p:sp>
    </p:spTree>
    <p:extLst>
      <p:ext uri="{BB962C8B-B14F-4D97-AF65-F5344CB8AC3E}">
        <p14:creationId xmlns:p14="http://schemas.microsoft.com/office/powerpoint/2010/main" val="1048011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F4D6-78A1-80A4-5E7B-11C45991262F}"/>
              </a:ext>
            </a:extLst>
          </p:cNvPr>
          <p:cNvSpPr>
            <a:spLocks noGrp="1"/>
          </p:cNvSpPr>
          <p:nvPr>
            <p:ph type="title"/>
          </p:nvPr>
        </p:nvSpPr>
        <p:spPr>
          <a:xfrm>
            <a:off x="442293" y="497776"/>
            <a:ext cx="9019173" cy="476529"/>
          </a:xfrm>
        </p:spPr>
        <p:txBody>
          <a:bodyPr>
            <a:normAutofit fontScale="90000"/>
          </a:bodyPr>
          <a:lstStyle/>
          <a:p>
            <a:pPr algn="just"/>
            <a:r>
              <a:rPr lang="en-US" sz="5400" b="1">
                <a:solidFill>
                  <a:srgbClr val="374151"/>
                </a:solidFill>
                <a:latin typeface="+mn-lt"/>
                <a:cs typeface="Arial"/>
              </a:rPr>
              <a:t>PREDICTIVE ANALYSIS</a:t>
            </a:r>
            <a:r>
              <a:rPr lang="en-US" sz="5400" b="1">
                <a:solidFill>
                  <a:srgbClr val="374151"/>
                </a:solidFill>
                <a:latin typeface="+mn-lt"/>
              </a:rPr>
              <a:t> </a:t>
            </a:r>
            <a:endParaRPr lang="en-US" sz="5400" b="1">
              <a:latin typeface="+mn-lt"/>
            </a:endParaRPr>
          </a:p>
        </p:txBody>
      </p:sp>
      <p:sp>
        <p:nvSpPr>
          <p:cNvPr id="4" name="Date Placeholder 3">
            <a:extLst>
              <a:ext uri="{FF2B5EF4-FFF2-40B4-BE49-F238E27FC236}">
                <a16:creationId xmlns:a16="http://schemas.microsoft.com/office/drawing/2014/main" id="{ABEFC277-7B2F-BE4E-1761-EBDBCFABE86C}"/>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EAC65E3-5B5D-4F08-5ABC-A6C944A2F945}"/>
              </a:ext>
            </a:extLst>
          </p:cNvPr>
          <p:cNvSpPr>
            <a:spLocks noGrp="1"/>
          </p:cNvSpPr>
          <p:nvPr>
            <p:ph type="sldNum" sz="quarter" idx="12"/>
          </p:nvPr>
        </p:nvSpPr>
        <p:spPr/>
        <p:txBody>
          <a:bodyPr/>
          <a:lstStyle/>
          <a:p>
            <a:fld id="{A49DFD55-3C28-40EF-9E31-A92D2E4017FF}" type="slidenum">
              <a:rPr lang="en-US" smtClean="0"/>
              <a:pPr/>
              <a:t>15</a:t>
            </a:fld>
            <a:endParaRPr lang="en-US"/>
          </a:p>
        </p:txBody>
      </p:sp>
      <p:sp>
        <p:nvSpPr>
          <p:cNvPr id="3" name="TextBox 2">
            <a:extLst>
              <a:ext uri="{FF2B5EF4-FFF2-40B4-BE49-F238E27FC236}">
                <a16:creationId xmlns:a16="http://schemas.microsoft.com/office/drawing/2014/main" id="{4C9471DF-E5E4-5B22-DF2E-5CB831FB6312}"/>
              </a:ext>
            </a:extLst>
          </p:cNvPr>
          <p:cNvSpPr txBox="1"/>
          <p:nvPr/>
        </p:nvSpPr>
        <p:spPr>
          <a:xfrm>
            <a:off x="510989" y="1127312"/>
            <a:ext cx="8223072"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rgbClr val="111111"/>
                </a:solidFill>
                <a:ea typeface="+mn-lt"/>
                <a:cs typeface="+mn-lt"/>
              </a:rPr>
              <a:t>The term predictive analytics refers to the use of statistics and modeling techniques to make predictions about future outcomes and performance. Predictive analytics looks at current and historical data patterns to determine if those patterns are likely to emerge again.</a:t>
            </a:r>
          </a:p>
          <a:p>
            <a:pPr algn="just"/>
            <a:endParaRPr lang="en-US" sz="2000">
              <a:solidFill>
                <a:srgbClr val="111111"/>
              </a:solidFill>
              <a:cs typeface="Times New Roman"/>
            </a:endParaRPr>
          </a:p>
          <a:p>
            <a:pPr marL="457200" indent="-457200" algn="just">
              <a:buAutoNum type="arabicPeriod"/>
            </a:pPr>
            <a:r>
              <a:rPr lang="en-US" sz="2000">
                <a:solidFill>
                  <a:srgbClr val="111111"/>
                </a:solidFill>
                <a:cs typeface="Times New Roman"/>
              </a:rPr>
              <a:t>Analyze what are input and Output features </a:t>
            </a:r>
          </a:p>
          <a:p>
            <a:pPr marL="457200" indent="-457200" algn="just">
              <a:buAutoNum type="arabicPeriod"/>
            </a:pPr>
            <a:r>
              <a:rPr lang="en-US" sz="2000">
                <a:solidFill>
                  <a:srgbClr val="111111"/>
                </a:solidFill>
                <a:cs typeface="Times New Roman"/>
              </a:rPr>
              <a:t>Transform and arrange the data set accordingly </a:t>
            </a:r>
          </a:p>
          <a:p>
            <a:pPr marL="457200" indent="-457200" algn="just">
              <a:buAutoNum type="arabicPeriod"/>
            </a:pPr>
            <a:r>
              <a:rPr lang="en-US" sz="2000">
                <a:solidFill>
                  <a:srgbClr val="111111"/>
                </a:solidFill>
                <a:cs typeface="Times New Roman"/>
              </a:rPr>
              <a:t>Perform Data cleaning, feature scaling and normalization </a:t>
            </a:r>
          </a:p>
          <a:p>
            <a:pPr marL="457200" indent="-457200" algn="just">
              <a:buAutoNum type="arabicPeriod"/>
            </a:pPr>
            <a:r>
              <a:rPr lang="en-US" sz="2000">
                <a:solidFill>
                  <a:srgbClr val="111111"/>
                </a:solidFill>
                <a:cs typeface="Times New Roman"/>
              </a:rPr>
              <a:t>Split the data into test and train </a:t>
            </a:r>
          </a:p>
          <a:p>
            <a:pPr marL="457200" indent="-457200" algn="just">
              <a:buAutoNum type="arabicPeriod"/>
            </a:pPr>
            <a:r>
              <a:rPr lang="en-US" sz="2000">
                <a:solidFill>
                  <a:srgbClr val="111111"/>
                </a:solidFill>
                <a:cs typeface="Times New Roman"/>
              </a:rPr>
              <a:t>Apply the ML model of your choice to train it </a:t>
            </a:r>
          </a:p>
          <a:p>
            <a:pPr marL="457200" indent="-457200" algn="just">
              <a:buAutoNum type="arabicPeriod"/>
            </a:pPr>
            <a:r>
              <a:rPr lang="en-US" sz="2000">
                <a:solidFill>
                  <a:srgbClr val="111111"/>
                </a:solidFill>
                <a:cs typeface="Times New Roman"/>
              </a:rPr>
              <a:t>Predict the output target values </a:t>
            </a:r>
          </a:p>
          <a:p>
            <a:pPr marL="457200" indent="-457200">
              <a:buAutoNum type="arabicPeriod"/>
            </a:pPr>
            <a:r>
              <a:rPr lang="en-US" sz="2000">
                <a:solidFill>
                  <a:srgbClr val="111111"/>
                </a:solidFill>
                <a:cs typeface="Times New Roman"/>
              </a:rPr>
              <a:t>Use metrics like Accuracy, MSE, RMSE etc. for validation/ Evaluation  purposes </a:t>
            </a:r>
          </a:p>
          <a:p>
            <a:pPr algn="just"/>
            <a:r>
              <a:rPr lang="en-US" sz="2000">
                <a:solidFill>
                  <a:srgbClr val="111111"/>
                </a:solidFill>
                <a:cs typeface="Times New Roman"/>
              </a:rPr>
              <a:t>8.    Observe the predictions and do improvements </a:t>
            </a:r>
          </a:p>
        </p:txBody>
      </p:sp>
      <p:sp>
        <p:nvSpPr>
          <p:cNvPr id="7" name="Footer Placeholder 9">
            <a:extLst>
              <a:ext uri="{FF2B5EF4-FFF2-40B4-BE49-F238E27FC236}">
                <a16:creationId xmlns:a16="http://schemas.microsoft.com/office/drawing/2014/main" id="{18856842-91C7-FDE6-9EC3-98DAE0FA740A}"/>
              </a:ext>
            </a:extLst>
          </p:cNvPr>
          <p:cNvSpPr>
            <a:spLocks noGrp="1"/>
          </p:cNvSpPr>
          <p:nvPr>
            <p:ph type="ftr" sz="quarter" idx="11"/>
          </p:nvPr>
        </p:nvSpPr>
        <p:spPr>
          <a:xfrm>
            <a:off x="4038600" y="6356350"/>
            <a:ext cx="4114800" cy="365125"/>
          </a:xfrm>
        </p:spPr>
        <p:txBody>
          <a:bodyPr/>
          <a:lstStyle/>
          <a:p>
            <a:r>
              <a:rPr lang="en-US" sz="900" b="0" i="0">
                <a:effectLst/>
              </a:rPr>
              <a:t>MTA Subway Terminal On-Time Performance ANALYSIS</a:t>
            </a:r>
            <a:endParaRPr lang="en-US"/>
          </a:p>
        </p:txBody>
      </p:sp>
    </p:spTree>
    <p:extLst>
      <p:ext uri="{BB962C8B-B14F-4D97-AF65-F5344CB8AC3E}">
        <p14:creationId xmlns:p14="http://schemas.microsoft.com/office/powerpoint/2010/main" val="37991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BCEF63-2099-AFCF-8753-4412B532FE23}"/>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CA94F05-4E9F-5D17-FADB-9B169B9CB6FC}"/>
              </a:ext>
            </a:extLst>
          </p:cNvPr>
          <p:cNvSpPr>
            <a:spLocks noGrp="1"/>
          </p:cNvSpPr>
          <p:nvPr>
            <p:ph type="sldNum" sz="quarter" idx="12"/>
          </p:nvPr>
        </p:nvSpPr>
        <p:spPr/>
        <p:txBody>
          <a:bodyPr/>
          <a:lstStyle/>
          <a:p>
            <a:fld id="{A49DFD55-3C28-40EF-9E31-A92D2E4017FF}" type="slidenum">
              <a:rPr lang="en-US" smtClean="0"/>
              <a:pPr/>
              <a:t>16</a:t>
            </a:fld>
            <a:endParaRPr lang="en-US"/>
          </a:p>
        </p:txBody>
      </p:sp>
      <p:sp>
        <p:nvSpPr>
          <p:cNvPr id="8" name="TextBox 7">
            <a:extLst>
              <a:ext uri="{FF2B5EF4-FFF2-40B4-BE49-F238E27FC236}">
                <a16:creationId xmlns:a16="http://schemas.microsoft.com/office/drawing/2014/main" id="{E7030883-69D4-72CB-F1C3-30025565D5D4}"/>
              </a:ext>
            </a:extLst>
          </p:cNvPr>
          <p:cNvSpPr txBox="1"/>
          <p:nvPr/>
        </p:nvSpPr>
        <p:spPr>
          <a:xfrm>
            <a:off x="1135812" y="800904"/>
            <a:ext cx="10549264" cy="1015663"/>
          </a:xfrm>
          <a:prstGeom prst="rect">
            <a:avLst/>
          </a:prstGeom>
          <a:noFill/>
        </p:spPr>
        <p:txBody>
          <a:bodyPr wrap="square" lIns="91440" tIns="45720" rIns="91440" bIns="45720" rtlCol="0" anchor="t">
            <a:spAutoFit/>
          </a:bodyPr>
          <a:lstStyle/>
          <a:p>
            <a:r>
              <a:rPr lang="en-US" sz="2000">
                <a:solidFill>
                  <a:srgbClr val="374151"/>
                </a:solidFill>
                <a:cs typeface="Times New Roman"/>
              </a:rPr>
              <a:t>Clean and preprocess the data to remove any errors, inconsistencies, or missing values. Data preprocessing includes tasks such as data normalization, feature scaling, and data transformation.</a:t>
            </a:r>
            <a:endParaRPr lang="en-US"/>
          </a:p>
        </p:txBody>
      </p:sp>
      <p:sp>
        <p:nvSpPr>
          <p:cNvPr id="9" name="Title 1">
            <a:extLst>
              <a:ext uri="{FF2B5EF4-FFF2-40B4-BE49-F238E27FC236}">
                <a16:creationId xmlns:a16="http://schemas.microsoft.com/office/drawing/2014/main" id="{AA53B3C0-8598-77B2-BAEA-D05D8D065BB8}"/>
              </a:ext>
            </a:extLst>
          </p:cNvPr>
          <p:cNvSpPr txBox="1">
            <a:spLocks/>
          </p:cNvSpPr>
          <p:nvPr/>
        </p:nvSpPr>
        <p:spPr>
          <a:xfrm>
            <a:off x="1135812" y="-111346"/>
            <a:ext cx="9705691" cy="1161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a:solidFill>
                  <a:srgbClr val="374151"/>
                </a:solidFill>
                <a:latin typeface="+mn-lt"/>
              </a:rPr>
              <a:t>Step 1: Data Cleaning and Preprocessing</a:t>
            </a:r>
          </a:p>
        </p:txBody>
      </p:sp>
      <p:sp>
        <p:nvSpPr>
          <p:cNvPr id="10" name="TextBox 9">
            <a:extLst>
              <a:ext uri="{FF2B5EF4-FFF2-40B4-BE49-F238E27FC236}">
                <a16:creationId xmlns:a16="http://schemas.microsoft.com/office/drawing/2014/main" id="{80BFD1FA-27F6-3C0B-A5E8-62870A48ED01}"/>
              </a:ext>
            </a:extLst>
          </p:cNvPr>
          <p:cNvSpPr txBox="1"/>
          <p:nvPr/>
        </p:nvSpPr>
        <p:spPr>
          <a:xfrm>
            <a:off x="445626" y="1650513"/>
            <a:ext cx="10549264" cy="1077218"/>
          </a:xfrm>
          <a:prstGeom prst="rect">
            <a:avLst/>
          </a:prstGeom>
          <a:noFill/>
        </p:spPr>
        <p:txBody>
          <a:bodyPr wrap="square" lIns="91440" tIns="45720" rIns="91440" bIns="45720" rtlCol="0" anchor="t">
            <a:spAutoFit/>
          </a:bodyPr>
          <a:lstStyle/>
          <a:p>
            <a:pPr marL="457200" indent="-457200">
              <a:buAutoNum type="arabicPeriod"/>
            </a:pPr>
            <a:r>
              <a:rPr lang="en-US" sz="2400" b="1">
                <a:solidFill>
                  <a:schemeClr val="accent5">
                    <a:lumMod val="75000"/>
                  </a:schemeClr>
                </a:solidFill>
                <a:cs typeface="Times New Roman"/>
              </a:rPr>
              <a:t>Dealing with missing data</a:t>
            </a:r>
          </a:p>
          <a:p>
            <a:pPr marL="457200" indent="-457200">
              <a:buAutoNum type="arabicPeriod"/>
            </a:pPr>
            <a:endParaRPr lang="en-US" sz="2000">
              <a:solidFill>
                <a:srgbClr val="374151"/>
              </a:solidFill>
              <a:cs typeface="Times New Roman"/>
            </a:endParaRPr>
          </a:p>
          <a:p>
            <a:pPr marL="457200" indent="-457200">
              <a:buAutoNum type="arabicPeriod"/>
            </a:pPr>
            <a:endParaRPr lang="en-US" sz="2000">
              <a:solidFill>
                <a:srgbClr val="374151"/>
              </a:solidFill>
              <a:cs typeface="Times New Roman"/>
            </a:endParaRPr>
          </a:p>
        </p:txBody>
      </p:sp>
      <p:pic>
        <p:nvPicPr>
          <p:cNvPr id="11" name="Picture 11" descr="Chart&#10;&#10;Description automatically generated">
            <a:extLst>
              <a:ext uri="{FF2B5EF4-FFF2-40B4-BE49-F238E27FC236}">
                <a16:creationId xmlns:a16="http://schemas.microsoft.com/office/drawing/2014/main" id="{139C05A4-1498-4E7A-FBC6-6F07674735E1}"/>
              </a:ext>
            </a:extLst>
          </p:cNvPr>
          <p:cNvPicPr>
            <a:picLocks noChangeAspect="1"/>
          </p:cNvPicPr>
          <p:nvPr/>
        </p:nvPicPr>
        <p:blipFill>
          <a:blip r:embed="rId2"/>
          <a:stretch>
            <a:fillRect/>
          </a:stretch>
        </p:blipFill>
        <p:spPr>
          <a:xfrm>
            <a:off x="365016" y="2283853"/>
            <a:ext cx="5182737" cy="4256371"/>
          </a:xfrm>
          <a:prstGeom prst="rect">
            <a:avLst/>
          </a:prstGeom>
        </p:spPr>
      </p:pic>
      <p:sp>
        <p:nvSpPr>
          <p:cNvPr id="13" name="TextBox 12">
            <a:extLst>
              <a:ext uri="{FF2B5EF4-FFF2-40B4-BE49-F238E27FC236}">
                <a16:creationId xmlns:a16="http://schemas.microsoft.com/office/drawing/2014/main" id="{B5C3567D-E43A-FFCD-9897-4C9DE5B27FCC}"/>
              </a:ext>
            </a:extLst>
          </p:cNvPr>
          <p:cNvSpPr txBox="1"/>
          <p:nvPr/>
        </p:nvSpPr>
        <p:spPr>
          <a:xfrm>
            <a:off x="5892762" y="2248077"/>
            <a:ext cx="595112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Times New Roman"/>
              </a:rPr>
              <a:t>1 .Here in the data set, there are 23 missing values. </a:t>
            </a:r>
          </a:p>
          <a:p>
            <a:r>
              <a:rPr lang="en-US">
                <a:cs typeface="Times New Roman"/>
              </a:rPr>
              <a:t>2. The visualization of these missing values can be done using Heat map plot. </a:t>
            </a:r>
          </a:p>
          <a:p>
            <a:r>
              <a:rPr lang="en-US">
                <a:cs typeface="Times New Roman"/>
              </a:rPr>
              <a:t>3. To deal with missing data, here I used mean imputation</a:t>
            </a:r>
          </a:p>
          <a:p>
            <a:endParaRPr lang="en-US">
              <a:cs typeface="Times New Roman"/>
            </a:endParaRPr>
          </a:p>
          <a:p>
            <a:r>
              <a:rPr lang="en-US">
                <a:cs typeface="Times New Roman"/>
              </a:rPr>
              <a:t>     shown below: </a:t>
            </a:r>
            <a:endParaRPr lang="en-US"/>
          </a:p>
          <a:p>
            <a:endParaRPr lang="en-US">
              <a:cs typeface="Times New Roman"/>
            </a:endParaRPr>
          </a:p>
          <a:p>
            <a:endParaRPr lang="en-US">
              <a:cs typeface="Times New Roman"/>
            </a:endParaRPr>
          </a:p>
          <a:p>
            <a:endParaRPr lang="en-US">
              <a:cs typeface="Times New Roman"/>
            </a:endParaRPr>
          </a:p>
          <a:p>
            <a:r>
              <a:rPr lang="en-US">
                <a:cs typeface="Times New Roman"/>
              </a:rPr>
              <a:t>4. The above code replaces all null values in the data with mean value </a:t>
            </a:r>
            <a:endParaRPr lang="en-US"/>
          </a:p>
          <a:p>
            <a:r>
              <a:rPr lang="en-US">
                <a:cs typeface="Times New Roman"/>
              </a:rPr>
              <a:t>5. Removed </a:t>
            </a:r>
            <a:r>
              <a:rPr lang="en-US" err="1">
                <a:cs typeface="Times New Roman"/>
              </a:rPr>
              <a:t>Sytsem_wide</a:t>
            </a:r>
            <a:r>
              <a:rPr lang="en-US">
                <a:cs typeface="Times New Roman"/>
              </a:rPr>
              <a:t> rows, which is not needed </a:t>
            </a:r>
          </a:p>
          <a:p>
            <a:endParaRPr lang="en-US">
              <a:cs typeface="Times New Roman"/>
            </a:endParaRPr>
          </a:p>
        </p:txBody>
      </p:sp>
      <p:pic>
        <p:nvPicPr>
          <p:cNvPr id="14" name="Picture 14" descr="Graphical user interface, text, application&#10;&#10;Description automatically generated">
            <a:extLst>
              <a:ext uri="{FF2B5EF4-FFF2-40B4-BE49-F238E27FC236}">
                <a16:creationId xmlns:a16="http://schemas.microsoft.com/office/drawing/2014/main" id="{DAA7D99B-500F-0B60-C267-0F297F3AB7BB}"/>
              </a:ext>
            </a:extLst>
          </p:cNvPr>
          <p:cNvPicPr>
            <a:picLocks noChangeAspect="1"/>
          </p:cNvPicPr>
          <p:nvPr/>
        </p:nvPicPr>
        <p:blipFill>
          <a:blip r:embed="rId3"/>
          <a:stretch>
            <a:fillRect/>
          </a:stretch>
        </p:blipFill>
        <p:spPr>
          <a:xfrm>
            <a:off x="5975586" y="3466611"/>
            <a:ext cx="5791199" cy="1252839"/>
          </a:xfrm>
          <a:prstGeom prst="rect">
            <a:avLst/>
          </a:prstGeom>
        </p:spPr>
      </p:pic>
    </p:spTree>
    <p:extLst>
      <p:ext uri="{BB962C8B-B14F-4D97-AF65-F5344CB8AC3E}">
        <p14:creationId xmlns:p14="http://schemas.microsoft.com/office/powerpoint/2010/main" val="1811608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BCEF63-2099-AFCF-8753-4412B532FE23}"/>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CA94F05-4E9F-5D17-FADB-9B169B9CB6FC}"/>
              </a:ext>
            </a:extLst>
          </p:cNvPr>
          <p:cNvSpPr>
            <a:spLocks noGrp="1"/>
          </p:cNvSpPr>
          <p:nvPr>
            <p:ph type="sldNum" sz="quarter" idx="12"/>
          </p:nvPr>
        </p:nvSpPr>
        <p:spPr/>
        <p:txBody>
          <a:bodyPr/>
          <a:lstStyle/>
          <a:p>
            <a:fld id="{A49DFD55-3C28-40EF-9E31-A92D2E4017FF}" type="slidenum">
              <a:rPr lang="en-US" smtClean="0"/>
              <a:pPr/>
              <a:t>17</a:t>
            </a:fld>
            <a:endParaRPr lang="en-US"/>
          </a:p>
        </p:txBody>
      </p:sp>
      <p:sp>
        <p:nvSpPr>
          <p:cNvPr id="10" name="TextBox 9">
            <a:extLst>
              <a:ext uri="{FF2B5EF4-FFF2-40B4-BE49-F238E27FC236}">
                <a16:creationId xmlns:a16="http://schemas.microsoft.com/office/drawing/2014/main" id="{80BFD1FA-27F6-3C0B-A5E8-62870A48ED01}"/>
              </a:ext>
            </a:extLst>
          </p:cNvPr>
          <p:cNvSpPr txBox="1"/>
          <p:nvPr/>
        </p:nvSpPr>
        <p:spPr>
          <a:xfrm>
            <a:off x="3175543" y="50562"/>
            <a:ext cx="10549264" cy="1077218"/>
          </a:xfrm>
          <a:prstGeom prst="rect">
            <a:avLst/>
          </a:prstGeom>
          <a:noFill/>
        </p:spPr>
        <p:txBody>
          <a:bodyPr wrap="square" lIns="91440" tIns="45720" rIns="91440" bIns="45720" rtlCol="0" anchor="t">
            <a:spAutoFit/>
          </a:bodyPr>
          <a:lstStyle/>
          <a:p>
            <a:r>
              <a:rPr lang="en-US" sz="2400" b="1">
                <a:solidFill>
                  <a:schemeClr val="accent5">
                    <a:lumMod val="75000"/>
                  </a:schemeClr>
                </a:solidFill>
                <a:cs typeface="Times New Roman"/>
              </a:rPr>
              <a:t>2. Data Transformation / Feature Scaling </a:t>
            </a:r>
          </a:p>
          <a:p>
            <a:pPr marL="457200" indent="-457200">
              <a:buAutoNum type="arabicPeriod"/>
            </a:pPr>
            <a:endParaRPr lang="en-US" sz="2000">
              <a:solidFill>
                <a:srgbClr val="374151"/>
              </a:solidFill>
              <a:cs typeface="Times New Roman"/>
            </a:endParaRPr>
          </a:p>
          <a:p>
            <a:pPr marL="457200" indent="-457200">
              <a:buAutoNum type="arabicPeriod"/>
            </a:pPr>
            <a:endParaRPr lang="en-US" sz="2000">
              <a:solidFill>
                <a:srgbClr val="374151"/>
              </a:solidFill>
              <a:cs typeface="Times New Roman"/>
            </a:endParaRPr>
          </a:p>
        </p:txBody>
      </p:sp>
      <p:sp>
        <p:nvSpPr>
          <p:cNvPr id="13" name="TextBox 12">
            <a:extLst>
              <a:ext uri="{FF2B5EF4-FFF2-40B4-BE49-F238E27FC236}">
                <a16:creationId xmlns:a16="http://schemas.microsoft.com/office/drawing/2014/main" id="{B5C3567D-E43A-FFCD-9897-4C9DE5B27FCC}"/>
              </a:ext>
            </a:extLst>
          </p:cNvPr>
          <p:cNvSpPr txBox="1"/>
          <p:nvPr/>
        </p:nvSpPr>
        <p:spPr>
          <a:xfrm>
            <a:off x="5767844" y="1127780"/>
            <a:ext cx="595112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Times New Roman"/>
              </a:rPr>
              <a:t>Using data.info() we can find the data-type of  all the features present in the data set. </a:t>
            </a:r>
            <a:endParaRPr lang="en-US"/>
          </a:p>
          <a:p>
            <a:pPr algn="just"/>
            <a:endParaRPr lang="en-US">
              <a:cs typeface="Times New Roman"/>
            </a:endParaRPr>
          </a:p>
          <a:p>
            <a:pPr algn="just"/>
            <a:r>
              <a:rPr lang="en-US">
                <a:cs typeface="Times New Roman"/>
              </a:rPr>
              <a:t>As seen from the pic, we have 3 categorical features and 4 numerical features. Therefore, to proceed further we need to convert these categorical values to numerical values, so that it can be used as ML model  input feature </a:t>
            </a:r>
          </a:p>
          <a:p>
            <a:pPr algn="just"/>
            <a:endParaRPr lang="en-US">
              <a:cs typeface="Times New Roman"/>
            </a:endParaRPr>
          </a:p>
          <a:p>
            <a:pPr algn="just"/>
            <a:endParaRPr lang="en-US">
              <a:cs typeface="Times New Roman"/>
            </a:endParaRPr>
          </a:p>
          <a:p>
            <a:pPr algn="just"/>
            <a:endParaRPr lang="en-US">
              <a:ea typeface="+mn-lt"/>
              <a:cs typeface="Times New Roman"/>
            </a:endParaRPr>
          </a:p>
          <a:p>
            <a:pPr algn="just"/>
            <a:r>
              <a:rPr lang="en-US">
                <a:ea typeface="+mn-lt"/>
                <a:cs typeface="+mn-lt"/>
              </a:rPr>
              <a:t>The </a:t>
            </a:r>
            <a:r>
              <a:rPr lang="en-US" b="1" err="1">
                <a:cs typeface="Times New Roman"/>
              </a:rPr>
              <a:t>pd.get_dummies</a:t>
            </a:r>
            <a:r>
              <a:rPr lang="en-US" b="1">
                <a:cs typeface="Times New Roman"/>
              </a:rPr>
              <a:t>()</a:t>
            </a:r>
            <a:r>
              <a:rPr lang="en-US">
                <a:ea typeface="+mn-lt"/>
                <a:cs typeface="+mn-lt"/>
              </a:rPr>
              <a:t> function takes a categorical variable and converts it into a set of binary variables, where each variable represents a unique category in the original variable. Each observation in the original variable is replaced by a set of binary variables, where the value of each binary variable indicates whether or not the observation belongs to that category.</a:t>
            </a:r>
            <a:endParaRPr lang="en-US">
              <a:cs typeface="Times New Roman"/>
            </a:endParaRPr>
          </a:p>
        </p:txBody>
      </p:sp>
      <p:pic>
        <p:nvPicPr>
          <p:cNvPr id="2" name="Picture 2" descr="Text, table&#10;&#10;Description automatically generated">
            <a:extLst>
              <a:ext uri="{FF2B5EF4-FFF2-40B4-BE49-F238E27FC236}">
                <a16:creationId xmlns:a16="http://schemas.microsoft.com/office/drawing/2014/main" id="{CE0B55A4-45DB-DF8D-D060-1A0ED77B851A}"/>
              </a:ext>
            </a:extLst>
          </p:cNvPr>
          <p:cNvPicPr>
            <a:picLocks noChangeAspect="1"/>
          </p:cNvPicPr>
          <p:nvPr/>
        </p:nvPicPr>
        <p:blipFill>
          <a:blip r:embed="rId2"/>
          <a:stretch>
            <a:fillRect/>
          </a:stretch>
        </p:blipFill>
        <p:spPr>
          <a:xfrm>
            <a:off x="214859" y="1205346"/>
            <a:ext cx="5266544" cy="2498588"/>
          </a:xfrm>
          <a:prstGeom prst="rect">
            <a:avLst/>
          </a:prstGeom>
        </p:spPr>
      </p:pic>
      <p:pic>
        <p:nvPicPr>
          <p:cNvPr id="5" name="Picture 4" descr="Text&#10;&#10;Description automatically generated">
            <a:extLst>
              <a:ext uri="{FF2B5EF4-FFF2-40B4-BE49-F238E27FC236}">
                <a16:creationId xmlns:a16="http://schemas.microsoft.com/office/drawing/2014/main" id="{4E070BE5-A39A-83A4-76B3-74AD54B04001}"/>
              </a:ext>
            </a:extLst>
          </p:cNvPr>
          <p:cNvPicPr>
            <a:picLocks noChangeAspect="1"/>
          </p:cNvPicPr>
          <p:nvPr/>
        </p:nvPicPr>
        <p:blipFill>
          <a:blip r:embed="rId3"/>
          <a:stretch>
            <a:fillRect/>
          </a:stretch>
        </p:blipFill>
        <p:spPr>
          <a:xfrm>
            <a:off x="210600" y="4263189"/>
            <a:ext cx="5363949" cy="1497212"/>
          </a:xfrm>
          <a:prstGeom prst="rect">
            <a:avLst/>
          </a:prstGeom>
        </p:spPr>
      </p:pic>
      <p:pic>
        <p:nvPicPr>
          <p:cNvPr id="12" name="Picture 11" descr="Table&#10;&#10;Description automatically generated">
            <a:extLst>
              <a:ext uri="{FF2B5EF4-FFF2-40B4-BE49-F238E27FC236}">
                <a16:creationId xmlns:a16="http://schemas.microsoft.com/office/drawing/2014/main" id="{C8E0ACEC-86FA-7F92-ACF7-59F5E575FF70}"/>
              </a:ext>
            </a:extLst>
          </p:cNvPr>
          <p:cNvPicPr>
            <a:picLocks noChangeAspect="1"/>
          </p:cNvPicPr>
          <p:nvPr/>
        </p:nvPicPr>
        <p:blipFill>
          <a:blip r:embed="rId4"/>
          <a:stretch>
            <a:fillRect/>
          </a:stretch>
        </p:blipFill>
        <p:spPr>
          <a:xfrm>
            <a:off x="123154" y="7080633"/>
            <a:ext cx="7916535" cy="3654689"/>
          </a:xfrm>
          <a:prstGeom prst="rect">
            <a:avLst/>
          </a:prstGeom>
        </p:spPr>
      </p:pic>
      <p:sp>
        <p:nvSpPr>
          <p:cNvPr id="3" name="Footer Placeholder 9">
            <a:extLst>
              <a:ext uri="{FF2B5EF4-FFF2-40B4-BE49-F238E27FC236}">
                <a16:creationId xmlns:a16="http://schemas.microsoft.com/office/drawing/2014/main" id="{5699A6E3-FDD9-A872-B130-7D4D7BC4540B}"/>
              </a:ext>
            </a:extLst>
          </p:cNvPr>
          <p:cNvSpPr>
            <a:spLocks noGrp="1"/>
          </p:cNvSpPr>
          <p:nvPr>
            <p:ph type="ftr" sz="quarter" idx="11"/>
          </p:nvPr>
        </p:nvSpPr>
        <p:spPr>
          <a:xfrm>
            <a:off x="4038600" y="6356350"/>
            <a:ext cx="4114800" cy="365125"/>
          </a:xfrm>
        </p:spPr>
        <p:txBody>
          <a:bodyPr/>
          <a:lstStyle/>
          <a:p>
            <a:r>
              <a:rPr lang="en-US" sz="900" b="0" i="0">
                <a:effectLst/>
              </a:rPr>
              <a:t>MTA Subway Terminal On-Time Performance ANALYSIS</a:t>
            </a:r>
            <a:endParaRPr lang="en-US"/>
          </a:p>
        </p:txBody>
      </p:sp>
    </p:spTree>
    <p:extLst>
      <p:ext uri="{BB962C8B-B14F-4D97-AF65-F5344CB8AC3E}">
        <p14:creationId xmlns:p14="http://schemas.microsoft.com/office/powerpoint/2010/main" val="2818057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BCEF63-2099-AFCF-8753-4412B532FE23}"/>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CA94F05-4E9F-5D17-FADB-9B169B9CB6FC}"/>
              </a:ext>
            </a:extLst>
          </p:cNvPr>
          <p:cNvSpPr>
            <a:spLocks noGrp="1"/>
          </p:cNvSpPr>
          <p:nvPr>
            <p:ph type="sldNum" sz="quarter" idx="12"/>
          </p:nvPr>
        </p:nvSpPr>
        <p:spPr/>
        <p:txBody>
          <a:bodyPr/>
          <a:lstStyle/>
          <a:p>
            <a:fld id="{A49DFD55-3C28-40EF-9E31-A92D2E4017FF}" type="slidenum">
              <a:rPr lang="en-US" smtClean="0"/>
              <a:pPr/>
              <a:t>18</a:t>
            </a:fld>
            <a:endParaRPr lang="en-US"/>
          </a:p>
        </p:txBody>
      </p:sp>
      <p:sp>
        <p:nvSpPr>
          <p:cNvPr id="10" name="TextBox 9">
            <a:extLst>
              <a:ext uri="{FF2B5EF4-FFF2-40B4-BE49-F238E27FC236}">
                <a16:creationId xmlns:a16="http://schemas.microsoft.com/office/drawing/2014/main" id="{80BFD1FA-27F6-3C0B-A5E8-62870A48ED01}"/>
              </a:ext>
            </a:extLst>
          </p:cNvPr>
          <p:cNvSpPr txBox="1"/>
          <p:nvPr/>
        </p:nvSpPr>
        <p:spPr>
          <a:xfrm>
            <a:off x="4731978" y="240131"/>
            <a:ext cx="3397159" cy="1138773"/>
          </a:xfrm>
          <a:prstGeom prst="rect">
            <a:avLst/>
          </a:prstGeom>
          <a:noFill/>
        </p:spPr>
        <p:txBody>
          <a:bodyPr wrap="square" lIns="91440" tIns="45720" rIns="91440" bIns="45720" rtlCol="0" anchor="t">
            <a:spAutoFit/>
          </a:bodyPr>
          <a:lstStyle/>
          <a:p>
            <a:r>
              <a:rPr lang="en-US" sz="2800" b="1">
                <a:solidFill>
                  <a:schemeClr val="accent5">
                    <a:lumMod val="75000"/>
                  </a:schemeClr>
                </a:solidFill>
                <a:cs typeface="Times New Roman"/>
              </a:rPr>
              <a:t>3.  Normalization </a:t>
            </a:r>
          </a:p>
          <a:p>
            <a:pPr marL="457200" indent="-457200">
              <a:buAutoNum type="arabicPeriod"/>
            </a:pPr>
            <a:endParaRPr lang="en-US" sz="2000">
              <a:solidFill>
                <a:srgbClr val="374151"/>
              </a:solidFill>
              <a:cs typeface="Times New Roman"/>
            </a:endParaRPr>
          </a:p>
          <a:p>
            <a:pPr marL="457200" indent="-457200">
              <a:buAutoNum type="arabicPeriod"/>
            </a:pPr>
            <a:endParaRPr lang="en-US" sz="2000">
              <a:solidFill>
                <a:srgbClr val="374151"/>
              </a:solidFill>
              <a:cs typeface="Times New Roman"/>
            </a:endParaRPr>
          </a:p>
        </p:txBody>
      </p:sp>
      <p:sp>
        <p:nvSpPr>
          <p:cNvPr id="13" name="TextBox 12">
            <a:extLst>
              <a:ext uri="{FF2B5EF4-FFF2-40B4-BE49-F238E27FC236}">
                <a16:creationId xmlns:a16="http://schemas.microsoft.com/office/drawing/2014/main" id="{B5C3567D-E43A-FFCD-9897-4C9DE5B27FCC}"/>
              </a:ext>
            </a:extLst>
          </p:cNvPr>
          <p:cNvSpPr txBox="1"/>
          <p:nvPr/>
        </p:nvSpPr>
        <p:spPr>
          <a:xfrm>
            <a:off x="5233107" y="784344"/>
            <a:ext cx="657943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cs typeface="Times New Roman"/>
            </a:endParaRPr>
          </a:p>
          <a:p>
            <a:pPr algn="just"/>
            <a:r>
              <a:rPr lang="en-US">
                <a:ea typeface="+mn-lt"/>
                <a:cs typeface="+mn-lt"/>
              </a:rPr>
              <a:t>Normalization is a common preprocessing technique used to transform continuous variables so that they have a specific scale or distribution. The goal of normalization is to make the variables more comparable and to improve the performance of machine learning models that use these variables as input.</a:t>
            </a:r>
            <a:endParaRPr lang="en-US">
              <a:cs typeface="Times New Roman"/>
            </a:endParaRPr>
          </a:p>
          <a:p>
            <a:pPr algn="just"/>
            <a:endParaRPr lang="en-US">
              <a:cs typeface="Times New Roman"/>
            </a:endParaRPr>
          </a:p>
          <a:p>
            <a:pPr algn="just"/>
            <a:r>
              <a:rPr lang="en-US">
                <a:ea typeface="+mn-lt"/>
                <a:cs typeface="+mn-lt"/>
              </a:rPr>
              <a:t>Some machine learning algorithms, such as k-nearest neighbors, support vector machines, and gradient descent algorithms, are sensitive to the scale of the input variables. If the input variables are on different scales, the algorithm may give too much importance to some variables and too little importance to others, leading to poor performance. Ex; Z-score normalization and Min-Max scaling</a:t>
            </a:r>
          </a:p>
          <a:p>
            <a:pPr algn="just"/>
            <a:endParaRPr lang="en-US">
              <a:ea typeface="+mn-lt"/>
              <a:cs typeface="+mn-lt"/>
            </a:endParaRPr>
          </a:p>
        </p:txBody>
      </p:sp>
      <p:pic>
        <p:nvPicPr>
          <p:cNvPr id="16" name="Picture 16" descr="Graphical user interface, application&#10;&#10;Description automatically generated">
            <a:extLst>
              <a:ext uri="{FF2B5EF4-FFF2-40B4-BE49-F238E27FC236}">
                <a16:creationId xmlns:a16="http://schemas.microsoft.com/office/drawing/2014/main" id="{F264D6F4-BC02-E831-8DA1-245B4644B971}"/>
              </a:ext>
            </a:extLst>
          </p:cNvPr>
          <p:cNvPicPr>
            <a:picLocks noChangeAspect="1"/>
          </p:cNvPicPr>
          <p:nvPr/>
        </p:nvPicPr>
        <p:blipFill>
          <a:blip r:embed="rId2"/>
          <a:stretch>
            <a:fillRect/>
          </a:stretch>
        </p:blipFill>
        <p:spPr>
          <a:xfrm>
            <a:off x="297022" y="1257394"/>
            <a:ext cx="4574674" cy="1980649"/>
          </a:xfrm>
          <a:prstGeom prst="rect">
            <a:avLst/>
          </a:prstGeom>
        </p:spPr>
      </p:pic>
      <p:pic>
        <p:nvPicPr>
          <p:cNvPr id="17" name="Picture 17">
            <a:extLst>
              <a:ext uri="{FF2B5EF4-FFF2-40B4-BE49-F238E27FC236}">
                <a16:creationId xmlns:a16="http://schemas.microsoft.com/office/drawing/2014/main" id="{1CC58695-0165-80DD-D8F0-7BC58774D77B}"/>
              </a:ext>
            </a:extLst>
          </p:cNvPr>
          <p:cNvPicPr>
            <a:picLocks noChangeAspect="1"/>
          </p:cNvPicPr>
          <p:nvPr/>
        </p:nvPicPr>
        <p:blipFill>
          <a:blip r:embed="rId3"/>
          <a:stretch>
            <a:fillRect/>
          </a:stretch>
        </p:blipFill>
        <p:spPr>
          <a:xfrm>
            <a:off x="556491" y="3547094"/>
            <a:ext cx="3828472" cy="2407720"/>
          </a:xfrm>
          <a:prstGeom prst="rect">
            <a:avLst/>
          </a:prstGeom>
        </p:spPr>
      </p:pic>
      <p:sp>
        <p:nvSpPr>
          <p:cNvPr id="2" name="Footer Placeholder 9">
            <a:extLst>
              <a:ext uri="{FF2B5EF4-FFF2-40B4-BE49-F238E27FC236}">
                <a16:creationId xmlns:a16="http://schemas.microsoft.com/office/drawing/2014/main" id="{9C2C93FC-FA59-8980-11DB-84196CF0183B}"/>
              </a:ext>
            </a:extLst>
          </p:cNvPr>
          <p:cNvSpPr>
            <a:spLocks noGrp="1"/>
          </p:cNvSpPr>
          <p:nvPr>
            <p:ph type="ftr" sz="quarter" idx="11"/>
          </p:nvPr>
        </p:nvSpPr>
        <p:spPr>
          <a:xfrm>
            <a:off x="4038600" y="6356350"/>
            <a:ext cx="4114800" cy="365125"/>
          </a:xfrm>
        </p:spPr>
        <p:txBody>
          <a:bodyPr/>
          <a:lstStyle/>
          <a:p>
            <a:r>
              <a:rPr lang="en-US" sz="900" b="0" i="0">
                <a:effectLst/>
              </a:rPr>
              <a:t>MTA Subway Terminal On-Time Performance ANALYSIS</a:t>
            </a:r>
            <a:endParaRPr lang="en-US"/>
          </a:p>
        </p:txBody>
      </p:sp>
    </p:spTree>
    <p:extLst>
      <p:ext uri="{BB962C8B-B14F-4D97-AF65-F5344CB8AC3E}">
        <p14:creationId xmlns:p14="http://schemas.microsoft.com/office/powerpoint/2010/main" val="3151913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BCEF63-2099-AFCF-8753-4412B532FE23}"/>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CA94F05-4E9F-5D17-FADB-9B169B9CB6FC}"/>
              </a:ext>
            </a:extLst>
          </p:cNvPr>
          <p:cNvSpPr>
            <a:spLocks noGrp="1"/>
          </p:cNvSpPr>
          <p:nvPr>
            <p:ph type="sldNum" sz="quarter" idx="12"/>
          </p:nvPr>
        </p:nvSpPr>
        <p:spPr/>
        <p:txBody>
          <a:bodyPr/>
          <a:lstStyle/>
          <a:p>
            <a:fld id="{A49DFD55-3C28-40EF-9E31-A92D2E4017FF}" type="slidenum">
              <a:rPr lang="en-US" smtClean="0"/>
              <a:pPr/>
              <a:t>19</a:t>
            </a:fld>
            <a:endParaRPr lang="en-US"/>
          </a:p>
        </p:txBody>
      </p:sp>
      <p:sp>
        <p:nvSpPr>
          <p:cNvPr id="10" name="TextBox 9">
            <a:extLst>
              <a:ext uri="{FF2B5EF4-FFF2-40B4-BE49-F238E27FC236}">
                <a16:creationId xmlns:a16="http://schemas.microsoft.com/office/drawing/2014/main" id="{80BFD1FA-27F6-3C0B-A5E8-62870A48ED01}"/>
              </a:ext>
            </a:extLst>
          </p:cNvPr>
          <p:cNvSpPr txBox="1"/>
          <p:nvPr/>
        </p:nvSpPr>
        <p:spPr>
          <a:xfrm>
            <a:off x="3803291" y="192506"/>
            <a:ext cx="8719252" cy="1077218"/>
          </a:xfrm>
          <a:prstGeom prst="rect">
            <a:avLst/>
          </a:prstGeom>
          <a:noFill/>
        </p:spPr>
        <p:txBody>
          <a:bodyPr wrap="square" lIns="91440" tIns="45720" rIns="91440" bIns="45720" rtlCol="0" anchor="t">
            <a:spAutoFit/>
          </a:bodyPr>
          <a:lstStyle/>
          <a:p>
            <a:r>
              <a:rPr lang="en-US" sz="2400" b="1">
                <a:solidFill>
                  <a:schemeClr val="accent5">
                    <a:lumMod val="75000"/>
                  </a:schemeClr>
                </a:solidFill>
                <a:latin typeface="Times New Roman"/>
                <a:cs typeface="Times New Roman"/>
              </a:rPr>
              <a:t>3.  Split the data set to train and test </a:t>
            </a:r>
            <a:endParaRPr lang="en-US" sz="2800" b="1">
              <a:solidFill>
                <a:schemeClr val="accent5">
                  <a:lumMod val="75000"/>
                </a:schemeClr>
              </a:solidFill>
              <a:latin typeface="Times New Roman"/>
              <a:cs typeface="Times New Roman"/>
            </a:endParaRPr>
          </a:p>
          <a:p>
            <a:pPr marL="457200" indent="-457200">
              <a:buAutoNum type="arabicPeriod"/>
            </a:pPr>
            <a:endParaRPr lang="en-US" sz="2000">
              <a:solidFill>
                <a:srgbClr val="374151"/>
              </a:solidFill>
              <a:latin typeface="Times New Roman"/>
              <a:cs typeface="Times New Roman"/>
            </a:endParaRPr>
          </a:p>
          <a:p>
            <a:pPr marL="457200" indent="-457200">
              <a:buAutoNum type="arabicPeriod"/>
            </a:pPr>
            <a:endParaRPr lang="en-US" sz="2000">
              <a:solidFill>
                <a:srgbClr val="374151"/>
              </a:solidFill>
              <a:latin typeface="Times New Roman"/>
              <a:cs typeface="Times New Roman"/>
            </a:endParaRPr>
          </a:p>
        </p:txBody>
      </p:sp>
      <p:sp>
        <p:nvSpPr>
          <p:cNvPr id="13" name="TextBox 12">
            <a:extLst>
              <a:ext uri="{FF2B5EF4-FFF2-40B4-BE49-F238E27FC236}">
                <a16:creationId xmlns:a16="http://schemas.microsoft.com/office/drawing/2014/main" id="{B5C3567D-E43A-FFCD-9897-4C9DE5B27FCC}"/>
              </a:ext>
            </a:extLst>
          </p:cNvPr>
          <p:cNvSpPr txBox="1"/>
          <p:nvPr/>
        </p:nvSpPr>
        <p:spPr>
          <a:xfrm>
            <a:off x="375357" y="2832219"/>
            <a:ext cx="1063946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a:latin typeface="Times New Roman"/>
              <a:cs typeface="Times New Roman"/>
            </a:endParaRPr>
          </a:p>
          <a:p>
            <a:pPr marL="285750" indent="-285750" algn="just">
              <a:buFont typeface="Arial"/>
              <a:buChar char="•"/>
            </a:pPr>
            <a:r>
              <a:rPr lang="en-US">
                <a:ea typeface="+mn-lt"/>
                <a:cs typeface="+mn-lt"/>
              </a:rPr>
              <a:t>we divide the data into two sets: a training set and a test set. The training set is used to train the machine learning model, while the test set is used to evaluate the performance of the model</a:t>
            </a:r>
            <a:endParaRPr lang="en-US">
              <a:cs typeface="Times New Roman"/>
            </a:endParaRPr>
          </a:p>
          <a:p>
            <a:pPr algn="just"/>
            <a:endParaRPr lang="en-US">
              <a:ea typeface="+mn-lt"/>
              <a:cs typeface="+mn-lt"/>
            </a:endParaRPr>
          </a:p>
          <a:p>
            <a:pPr marL="285750" indent="-285750" algn="just">
              <a:buFont typeface="Arial"/>
              <a:buChar char="•"/>
            </a:pPr>
            <a:r>
              <a:rPr lang="en-US">
                <a:ea typeface="+mn-lt"/>
                <a:cs typeface="+mn-lt"/>
              </a:rPr>
              <a:t>Import the necessary libraries. Some of the common libraries used in data science are NumPy, Pandas, and  Scikit-learn.</a:t>
            </a:r>
            <a:endParaRPr lang="en-US">
              <a:ea typeface="+mn-lt"/>
              <a:cs typeface="Times New Roman"/>
            </a:endParaRPr>
          </a:p>
          <a:p>
            <a:pPr algn="just"/>
            <a:endParaRPr lang="en-US">
              <a:ea typeface="+mn-lt"/>
              <a:cs typeface="+mn-lt"/>
            </a:endParaRPr>
          </a:p>
          <a:p>
            <a:pPr marL="285750" indent="-285750" algn="just">
              <a:buFont typeface="Arial"/>
              <a:buChar char="•"/>
            </a:pPr>
            <a:r>
              <a:rPr lang="en-US">
                <a:ea typeface="+mn-lt"/>
                <a:cs typeface="+mn-lt"/>
              </a:rPr>
              <a:t>Separate the target variable from the features. The target variable is the variable you want to predict, while the features are the input variables.</a:t>
            </a:r>
            <a:endParaRPr lang="en-US">
              <a:cs typeface="Times New Roman"/>
            </a:endParaRPr>
          </a:p>
          <a:p>
            <a:pPr algn="just"/>
            <a:endParaRPr lang="en-US">
              <a:ea typeface="+mn-lt"/>
              <a:cs typeface="+mn-lt"/>
            </a:endParaRPr>
          </a:p>
          <a:p>
            <a:pPr marL="285750" indent="-285750" algn="just">
              <a:buFont typeface="Arial"/>
              <a:buChar char="•"/>
            </a:pPr>
            <a:r>
              <a:rPr lang="en-US">
                <a:ea typeface="+mn-lt"/>
                <a:cs typeface="+mn-lt"/>
              </a:rPr>
              <a:t>Split the data into training and testing sets using Scikit-</a:t>
            </a:r>
            <a:r>
              <a:rPr lang="en-US" err="1">
                <a:ea typeface="+mn-lt"/>
                <a:cs typeface="+mn-lt"/>
              </a:rPr>
              <a:t>learn's</a:t>
            </a:r>
            <a:r>
              <a:rPr lang="en-US">
                <a:ea typeface="+mn-lt"/>
                <a:cs typeface="+mn-lt"/>
              </a:rPr>
              <a:t> </a:t>
            </a:r>
            <a:r>
              <a:rPr lang="en-US" err="1">
                <a:ea typeface="+mn-lt"/>
                <a:cs typeface="+mn-lt"/>
              </a:rPr>
              <a:t>train_test_split</a:t>
            </a:r>
            <a:r>
              <a:rPr lang="en-US">
                <a:ea typeface="+mn-lt"/>
                <a:cs typeface="+mn-lt"/>
              </a:rPr>
              <a:t> function. This function  randomly splits the data into two sets based on a specified test size or train size. The typical split ratio is 80% for training data and 20% for testing data.</a:t>
            </a:r>
            <a:endParaRPr lang="en-US">
              <a:cs typeface="Times New Roman"/>
            </a:endParaRPr>
          </a:p>
          <a:p>
            <a:pPr marL="228600" indent="-228600" algn="just">
              <a:buAutoNum type="arabicPeriod"/>
            </a:pPr>
            <a:endParaRPr lang="en-US">
              <a:latin typeface="Times New Roman"/>
              <a:cs typeface="Times New Roman"/>
            </a:endParaRPr>
          </a:p>
          <a:p>
            <a:pPr algn="just"/>
            <a:endParaRPr lang="en-US">
              <a:latin typeface="Times New Roman"/>
              <a:ea typeface="+mn-lt"/>
              <a:cs typeface="Times New Roman"/>
            </a:endParaRPr>
          </a:p>
          <a:p>
            <a:pPr algn="just"/>
            <a:endParaRPr lang="en-US">
              <a:latin typeface="Times New Roman"/>
              <a:ea typeface="+mn-lt"/>
              <a:cs typeface="+mn-lt"/>
            </a:endParaRPr>
          </a:p>
        </p:txBody>
      </p:sp>
      <p:pic>
        <p:nvPicPr>
          <p:cNvPr id="2" name="Picture 2" descr="Graphical user interface, text, application&#10;&#10;Description automatically generated">
            <a:extLst>
              <a:ext uri="{FF2B5EF4-FFF2-40B4-BE49-F238E27FC236}">
                <a16:creationId xmlns:a16="http://schemas.microsoft.com/office/drawing/2014/main" id="{ED1164E5-C887-63B8-9672-8CC803DD7758}"/>
              </a:ext>
            </a:extLst>
          </p:cNvPr>
          <p:cNvPicPr>
            <a:picLocks noChangeAspect="1"/>
          </p:cNvPicPr>
          <p:nvPr/>
        </p:nvPicPr>
        <p:blipFill>
          <a:blip r:embed="rId2"/>
          <a:stretch>
            <a:fillRect/>
          </a:stretch>
        </p:blipFill>
        <p:spPr>
          <a:xfrm>
            <a:off x="1807369" y="1095046"/>
            <a:ext cx="7636668" cy="1738972"/>
          </a:xfrm>
          <a:prstGeom prst="rect">
            <a:avLst/>
          </a:prstGeom>
        </p:spPr>
      </p:pic>
      <p:sp>
        <p:nvSpPr>
          <p:cNvPr id="3" name="Footer Placeholder 9">
            <a:extLst>
              <a:ext uri="{FF2B5EF4-FFF2-40B4-BE49-F238E27FC236}">
                <a16:creationId xmlns:a16="http://schemas.microsoft.com/office/drawing/2014/main" id="{3E9D7B14-272A-649E-E2EB-A730D7D360C7}"/>
              </a:ext>
            </a:extLst>
          </p:cNvPr>
          <p:cNvSpPr>
            <a:spLocks noGrp="1"/>
          </p:cNvSpPr>
          <p:nvPr>
            <p:ph type="ftr" sz="quarter" idx="11"/>
          </p:nvPr>
        </p:nvSpPr>
        <p:spPr>
          <a:xfrm>
            <a:off x="4038600" y="6356350"/>
            <a:ext cx="4114800" cy="365125"/>
          </a:xfrm>
        </p:spPr>
        <p:txBody>
          <a:bodyPr/>
          <a:lstStyle/>
          <a:p>
            <a:r>
              <a:rPr lang="en-US" sz="900" b="0" i="0">
                <a:effectLst/>
              </a:rPr>
              <a:t>MTA Subway Terminal On-Time Performance ANALYSIS</a:t>
            </a:r>
            <a:endParaRPr lang="en-US"/>
          </a:p>
        </p:txBody>
      </p:sp>
    </p:spTree>
    <p:extLst>
      <p:ext uri="{BB962C8B-B14F-4D97-AF65-F5344CB8AC3E}">
        <p14:creationId xmlns:p14="http://schemas.microsoft.com/office/powerpoint/2010/main" val="395012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209800" y="0"/>
            <a:ext cx="8421688" cy="1325563"/>
          </a:xfrm>
        </p:spPr>
        <p:txBody>
          <a:bodyPr anchor="ctr">
            <a:normAutofit/>
          </a:bodyPr>
          <a:lstStyle/>
          <a:p>
            <a:r>
              <a:rPr lang="en-US"/>
              <a:t>INTRODUCTION</a:t>
            </a:r>
          </a:p>
        </p:txBody>
      </p:sp>
      <p:sp>
        <p:nvSpPr>
          <p:cNvPr id="21" name="Date Placeholder 8">
            <a:extLst>
              <a:ext uri="{FF2B5EF4-FFF2-40B4-BE49-F238E27FC236}">
                <a16:creationId xmlns:a16="http://schemas.microsoft.com/office/drawing/2014/main" id="{CFD6152B-66B6-4671-8756-B56209903D22}"/>
              </a:ext>
            </a:extLst>
          </p:cNvPr>
          <p:cNvSpPr>
            <a:spLocks noGrp="1"/>
          </p:cNvSpPr>
          <p:nvPr>
            <p:ph type="dt" sz="half" idx="10"/>
          </p:nvPr>
        </p:nvSpPr>
        <p:spPr/>
        <p:txBody>
          <a:bodyPr/>
          <a:lstStyle/>
          <a:p>
            <a:pPr>
              <a:spcAft>
                <a:spcPts val="600"/>
              </a:spcAft>
            </a:pPr>
            <a:r>
              <a:rPr lang="en-US"/>
              <a:t>20XX</a:t>
            </a:r>
          </a:p>
        </p:txBody>
      </p:sp>
      <p:sp>
        <p:nvSpPr>
          <p:cNvPr id="13" name="Footer Placeholder 9">
            <a:extLst>
              <a:ext uri="{FF2B5EF4-FFF2-40B4-BE49-F238E27FC236}">
                <a16:creationId xmlns:a16="http://schemas.microsoft.com/office/drawing/2014/main" id="{8B155DF7-3DF1-0AF2-E5BD-04092F0E2462}"/>
              </a:ext>
            </a:extLst>
          </p:cNvPr>
          <p:cNvSpPr>
            <a:spLocks noGrp="1"/>
          </p:cNvSpPr>
          <p:nvPr>
            <p:ph type="ftr" sz="quarter" idx="11"/>
          </p:nvPr>
        </p:nvSpPr>
        <p:spPr/>
        <p:txBody>
          <a:bodyPr/>
          <a:lstStyle/>
          <a:p>
            <a:r>
              <a:rPr lang="en-US" sz="900" b="0" i="0">
                <a:effectLst/>
              </a:rPr>
              <a:t>MTA Subway Terminal On-Time Performance ANALYSIS</a:t>
            </a:r>
            <a:endParaRPr lang="en-US"/>
          </a:p>
        </p:txBody>
      </p:sp>
      <p:sp>
        <p:nvSpPr>
          <p:cNvPr id="8" name="TextBox 7">
            <a:extLst>
              <a:ext uri="{FF2B5EF4-FFF2-40B4-BE49-F238E27FC236}">
                <a16:creationId xmlns:a16="http://schemas.microsoft.com/office/drawing/2014/main" id="{573B48A8-2727-8E41-55D7-44E75A1B35AB}"/>
              </a:ext>
            </a:extLst>
          </p:cNvPr>
          <p:cNvSpPr txBox="1"/>
          <p:nvPr/>
        </p:nvSpPr>
        <p:spPr>
          <a:xfrm>
            <a:off x="434679" y="1318769"/>
            <a:ext cx="6126956" cy="5539978"/>
          </a:xfrm>
          <a:prstGeom prst="rect">
            <a:avLst/>
          </a:prstGeom>
          <a:noFill/>
        </p:spPr>
        <p:txBody>
          <a:bodyPr wrap="square" lIns="91440" tIns="45720" rIns="91440" bIns="45720" anchor="t">
            <a:spAutoFit/>
          </a:bodyPr>
          <a:lstStyle/>
          <a:p>
            <a:r>
              <a:rPr lang="en-US" sz="3600">
                <a:solidFill>
                  <a:srgbClr val="000000"/>
                </a:solidFill>
                <a:latin typeface="League Spartan"/>
              </a:rPr>
              <a:t>    </a:t>
            </a:r>
            <a:r>
              <a:rPr lang="en-US" sz="3600" b="0" i="0" u="none" strike="noStrike">
                <a:solidFill>
                  <a:srgbClr val="000000"/>
                </a:solidFill>
                <a:effectLst/>
                <a:latin typeface="League Spartan"/>
              </a:rPr>
              <a:t>MTA: New York City</a:t>
            </a:r>
            <a:r>
              <a:rPr lang="en-US" sz="3600">
                <a:solidFill>
                  <a:srgbClr val="000000"/>
                </a:solidFill>
                <a:latin typeface="League Spartan"/>
              </a:rPr>
              <a:t>    </a:t>
            </a:r>
            <a:r>
              <a:rPr lang="en-US" sz="3600" b="0" i="0" u="none" strike="noStrike">
                <a:solidFill>
                  <a:srgbClr val="000000"/>
                </a:solidFill>
                <a:effectLst/>
                <a:latin typeface="League Spartan"/>
              </a:rPr>
              <a:t>Subway Transit</a:t>
            </a:r>
            <a:endParaRPr lang="en-US" b="0" i="0" u="none" strike="noStrike">
              <a:solidFill>
                <a:srgbClr val="000000"/>
              </a:solidFill>
              <a:effectLst/>
            </a:endParaRPr>
          </a:p>
          <a:p>
            <a:pPr>
              <a:spcAft>
                <a:spcPts val="1200"/>
              </a:spcAft>
            </a:pPr>
            <a:endParaRPr lang="en-US">
              <a:solidFill>
                <a:srgbClr val="595959"/>
              </a:solidFill>
              <a:latin typeface="Inter"/>
            </a:endParaRPr>
          </a:p>
          <a:p>
            <a:pPr algn="just">
              <a:spcAft>
                <a:spcPts val="1200"/>
              </a:spcAft>
            </a:pPr>
            <a:r>
              <a:rPr lang="en-US" b="0" i="0" u="none" strike="noStrike">
                <a:solidFill>
                  <a:srgbClr val="374151"/>
                </a:solidFill>
                <a:effectLst/>
                <a:latin typeface="Söhne"/>
              </a:rPr>
              <a:t>The MTA subway is a crucial transportation system for the people of New York City, providing reliable and affordable access to work, education, and leisure activities. It is a vital component of the city's infrastructure and economy.</a:t>
            </a:r>
          </a:p>
          <a:p>
            <a:pPr algn="just">
              <a:spcAft>
                <a:spcPts val="1200"/>
              </a:spcAft>
            </a:pPr>
            <a:r>
              <a:rPr lang="en-US" b="0" i="0" u="none" strike="noStrike">
                <a:solidFill>
                  <a:srgbClr val="374151"/>
                </a:solidFill>
                <a:effectLst/>
                <a:latin typeface="Söhne"/>
              </a:rPr>
              <a:t>With millions of people depending on it every day, it's crucial that the subway runs smoothly and efficiently. In order to ensure that trains arrive on time and that the system is operating at peak performance, it's essential to understand how the system is performing.</a:t>
            </a:r>
            <a:endParaRPr lang="en-US">
              <a:solidFill>
                <a:srgbClr val="595959"/>
              </a:solidFill>
              <a:latin typeface="Inter"/>
            </a:endParaRPr>
          </a:p>
          <a:p>
            <a:pPr algn="l" rtl="0">
              <a:spcBef>
                <a:spcPts val="0"/>
              </a:spcBef>
              <a:spcAft>
                <a:spcPts val="1200"/>
              </a:spcAft>
            </a:pPr>
            <a:br>
              <a:rPr lang="en-US" b="0" i="0" u="none" strike="noStrike">
                <a:effectLst/>
              </a:rPr>
            </a:br>
            <a:br>
              <a:rPr lang="en-US"/>
            </a:br>
            <a:br>
              <a:rPr lang="en-US"/>
            </a:br>
            <a:endParaRPr lang="en-US"/>
          </a:p>
        </p:txBody>
      </p:sp>
      <p:pic>
        <p:nvPicPr>
          <p:cNvPr id="12" name="Picture 11">
            <a:extLst>
              <a:ext uri="{FF2B5EF4-FFF2-40B4-BE49-F238E27FC236}">
                <a16:creationId xmlns:a16="http://schemas.microsoft.com/office/drawing/2014/main" id="{7A6235E6-E5D4-916B-0F5B-AE7415BE7549}"/>
              </a:ext>
            </a:extLst>
          </p:cNvPr>
          <p:cNvPicPr>
            <a:picLocks noChangeAspect="1"/>
          </p:cNvPicPr>
          <p:nvPr/>
        </p:nvPicPr>
        <p:blipFill rotWithShape="1">
          <a:blip r:embed="rId2"/>
          <a:srcRect l="5300" t="10568" r="15870" b="3010"/>
          <a:stretch/>
        </p:blipFill>
        <p:spPr>
          <a:xfrm>
            <a:off x="6644878" y="1600517"/>
            <a:ext cx="5128278" cy="4314507"/>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BCEF63-2099-AFCF-8753-4412B532FE23}"/>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CA94F05-4E9F-5D17-FADB-9B169B9CB6FC}"/>
              </a:ext>
            </a:extLst>
          </p:cNvPr>
          <p:cNvSpPr>
            <a:spLocks noGrp="1"/>
          </p:cNvSpPr>
          <p:nvPr>
            <p:ph type="sldNum" sz="quarter" idx="12"/>
          </p:nvPr>
        </p:nvSpPr>
        <p:spPr/>
        <p:txBody>
          <a:bodyPr/>
          <a:lstStyle/>
          <a:p>
            <a:fld id="{A49DFD55-3C28-40EF-9E31-A92D2E4017FF}" type="slidenum">
              <a:rPr lang="en-US" smtClean="0"/>
              <a:pPr/>
              <a:t>20</a:t>
            </a:fld>
            <a:endParaRPr lang="en-US"/>
          </a:p>
        </p:txBody>
      </p:sp>
      <p:sp>
        <p:nvSpPr>
          <p:cNvPr id="10" name="TextBox 9">
            <a:extLst>
              <a:ext uri="{FF2B5EF4-FFF2-40B4-BE49-F238E27FC236}">
                <a16:creationId xmlns:a16="http://schemas.microsoft.com/office/drawing/2014/main" id="{80BFD1FA-27F6-3C0B-A5E8-62870A48ED01}"/>
              </a:ext>
            </a:extLst>
          </p:cNvPr>
          <p:cNvSpPr txBox="1"/>
          <p:nvPr/>
        </p:nvSpPr>
        <p:spPr>
          <a:xfrm>
            <a:off x="4541478" y="287756"/>
            <a:ext cx="4147253" cy="1077218"/>
          </a:xfrm>
          <a:prstGeom prst="rect">
            <a:avLst/>
          </a:prstGeom>
          <a:noFill/>
        </p:spPr>
        <p:txBody>
          <a:bodyPr wrap="square" lIns="91440" tIns="45720" rIns="91440" bIns="45720" rtlCol="0" anchor="t">
            <a:spAutoFit/>
          </a:bodyPr>
          <a:lstStyle/>
          <a:p>
            <a:r>
              <a:rPr lang="en-US" sz="2400" b="1">
                <a:solidFill>
                  <a:schemeClr val="accent5">
                    <a:lumMod val="75000"/>
                  </a:schemeClr>
                </a:solidFill>
                <a:latin typeface="Times New Roman"/>
                <a:cs typeface="Times New Roman"/>
              </a:rPr>
              <a:t>3.  Model Prediction </a:t>
            </a:r>
            <a:endParaRPr lang="en-US" sz="2800" b="1">
              <a:solidFill>
                <a:schemeClr val="accent5">
                  <a:lumMod val="75000"/>
                </a:schemeClr>
              </a:solidFill>
              <a:latin typeface="Times New Roman"/>
              <a:cs typeface="Times New Roman"/>
            </a:endParaRPr>
          </a:p>
          <a:p>
            <a:pPr marL="457200" indent="-457200">
              <a:buAutoNum type="arabicPeriod"/>
            </a:pPr>
            <a:endParaRPr lang="en-US" sz="2000">
              <a:solidFill>
                <a:srgbClr val="374151"/>
              </a:solidFill>
              <a:latin typeface="Times New Roman"/>
              <a:cs typeface="Times New Roman"/>
            </a:endParaRPr>
          </a:p>
          <a:p>
            <a:pPr marL="457200" indent="-457200">
              <a:buAutoNum type="arabicPeriod"/>
            </a:pPr>
            <a:endParaRPr lang="en-US" sz="2000">
              <a:solidFill>
                <a:srgbClr val="374151"/>
              </a:solidFill>
              <a:latin typeface="Times New Roman"/>
              <a:cs typeface="Times New Roman"/>
            </a:endParaRPr>
          </a:p>
        </p:txBody>
      </p:sp>
      <p:sp>
        <p:nvSpPr>
          <p:cNvPr id="13" name="TextBox 12">
            <a:extLst>
              <a:ext uri="{FF2B5EF4-FFF2-40B4-BE49-F238E27FC236}">
                <a16:creationId xmlns:a16="http://schemas.microsoft.com/office/drawing/2014/main" id="{B5C3567D-E43A-FFCD-9897-4C9DE5B27FCC}"/>
              </a:ext>
            </a:extLst>
          </p:cNvPr>
          <p:cNvSpPr txBox="1"/>
          <p:nvPr/>
        </p:nvSpPr>
        <p:spPr>
          <a:xfrm>
            <a:off x="494420" y="831969"/>
            <a:ext cx="1063946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92929"/>
                </a:solidFill>
                <a:ea typeface="+mn-lt"/>
                <a:cs typeface="+mn-lt"/>
              </a:rPr>
              <a:t>We used two machine learning models to predict the on-time performance:</a:t>
            </a:r>
            <a:endParaRPr lang="en-US">
              <a:cs typeface="Times New Roman"/>
            </a:endParaRPr>
          </a:p>
          <a:p>
            <a:pPr marL="342900" indent="-342900" algn="just">
              <a:buAutoNum type="arabicPeriod"/>
            </a:pPr>
            <a:r>
              <a:rPr lang="en-US">
                <a:solidFill>
                  <a:srgbClr val="292929"/>
                </a:solidFill>
                <a:ea typeface="+mn-lt"/>
                <a:cs typeface="+mn-lt"/>
              </a:rPr>
              <a:t>Linear Regression</a:t>
            </a:r>
            <a:endParaRPr lang="en-US">
              <a:cs typeface="Times New Roman"/>
            </a:endParaRPr>
          </a:p>
          <a:p>
            <a:pPr algn="just"/>
            <a:r>
              <a:rPr lang="en-US">
                <a:solidFill>
                  <a:srgbClr val="292929"/>
                </a:solidFill>
                <a:ea typeface="+mn-lt"/>
                <a:cs typeface="+mn-lt"/>
              </a:rPr>
              <a:t>2.   Random Forest</a:t>
            </a:r>
            <a:endParaRPr lang="en-US">
              <a:cs typeface="Times New Roman"/>
            </a:endParaRPr>
          </a:p>
          <a:p>
            <a:pPr algn="just"/>
            <a:endParaRPr lang="en-US">
              <a:solidFill>
                <a:srgbClr val="292929"/>
              </a:solidFill>
              <a:latin typeface="Times New Roman"/>
              <a:ea typeface="+mn-lt"/>
              <a:cs typeface="+mn-lt"/>
            </a:endParaRPr>
          </a:p>
          <a:p>
            <a:pPr algn="just"/>
            <a:endParaRPr lang="en-US">
              <a:solidFill>
                <a:srgbClr val="000000"/>
              </a:solidFill>
              <a:latin typeface="Times New Roman"/>
              <a:cs typeface="Times New Roman"/>
            </a:endParaRPr>
          </a:p>
        </p:txBody>
      </p:sp>
      <p:sp>
        <p:nvSpPr>
          <p:cNvPr id="3" name="TextBox 2">
            <a:extLst>
              <a:ext uri="{FF2B5EF4-FFF2-40B4-BE49-F238E27FC236}">
                <a16:creationId xmlns:a16="http://schemas.microsoft.com/office/drawing/2014/main" id="{C4C45195-A4FA-E82C-D4DC-ECFF16EBC5B3}"/>
              </a:ext>
            </a:extLst>
          </p:cNvPr>
          <p:cNvSpPr txBox="1"/>
          <p:nvPr/>
        </p:nvSpPr>
        <p:spPr>
          <a:xfrm>
            <a:off x="706809" y="2118693"/>
            <a:ext cx="6124572"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cs typeface="Times New Roman"/>
            </a:endParaRPr>
          </a:p>
          <a:p>
            <a:pPr marL="342900" indent="-342900" algn="just">
              <a:buFont typeface="Arial"/>
              <a:buChar char="•"/>
            </a:pPr>
            <a:r>
              <a:rPr lang="en-US" sz="1600">
                <a:solidFill>
                  <a:srgbClr val="374151"/>
                </a:solidFill>
                <a:ea typeface="+mn-lt"/>
                <a:cs typeface="+mn-lt"/>
              </a:rPr>
              <a:t>Create an instance of the Linear Regression model using Scikit-</a:t>
            </a:r>
            <a:r>
              <a:rPr lang="en-US" sz="1600" err="1">
                <a:solidFill>
                  <a:srgbClr val="374151"/>
                </a:solidFill>
                <a:ea typeface="+mn-lt"/>
                <a:cs typeface="+mn-lt"/>
              </a:rPr>
              <a:t>learn's</a:t>
            </a:r>
            <a:r>
              <a:rPr lang="en-US" sz="1600">
                <a:solidFill>
                  <a:srgbClr val="374151"/>
                </a:solidFill>
                <a:ea typeface="+mn-lt"/>
                <a:cs typeface="+mn-lt"/>
              </a:rPr>
              <a:t> </a:t>
            </a:r>
            <a:r>
              <a:rPr lang="en-US" sz="1600" err="1">
                <a:solidFill>
                  <a:srgbClr val="374151"/>
                </a:solidFill>
                <a:ea typeface="+mn-lt"/>
                <a:cs typeface="+mn-lt"/>
              </a:rPr>
              <a:t>LinearRegression</a:t>
            </a:r>
            <a:r>
              <a:rPr lang="en-US" sz="1600">
                <a:solidFill>
                  <a:srgbClr val="374151"/>
                </a:solidFill>
                <a:ea typeface="+mn-lt"/>
                <a:cs typeface="+mn-lt"/>
              </a:rPr>
              <a:t> function.</a:t>
            </a:r>
            <a:endParaRPr lang="en-US" sz="1600">
              <a:solidFill>
                <a:srgbClr val="374151"/>
              </a:solidFill>
              <a:cs typeface="Times New Roman"/>
            </a:endParaRPr>
          </a:p>
          <a:p>
            <a:pPr marL="342900" indent="-342900" algn="just">
              <a:buFont typeface="Arial"/>
              <a:buChar char="•"/>
            </a:pPr>
            <a:r>
              <a:rPr lang="en-US" sz="1600">
                <a:solidFill>
                  <a:srgbClr val="374151"/>
                </a:solidFill>
                <a:ea typeface="+mn-lt"/>
                <a:cs typeface="+mn-lt"/>
              </a:rPr>
              <a:t>Train the model using the training data. This is typically done by calling the </a:t>
            </a:r>
            <a:r>
              <a:rPr lang="en-US" sz="1600" b="1">
                <a:cs typeface="Times New Roman"/>
              </a:rPr>
              <a:t>fit</a:t>
            </a:r>
            <a:r>
              <a:rPr lang="en-US" sz="1600">
                <a:solidFill>
                  <a:srgbClr val="374151"/>
                </a:solidFill>
                <a:ea typeface="+mn-lt"/>
                <a:cs typeface="+mn-lt"/>
              </a:rPr>
              <a:t> method on the Linear Regression model.</a:t>
            </a:r>
            <a:endParaRPr lang="en-US" sz="1600">
              <a:solidFill>
                <a:srgbClr val="374151"/>
              </a:solidFill>
              <a:cs typeface="Times New Roman"/>
            </a:endParaRPr>
          </a:p>
          <a:p>
            <a:pPr marL="342900" indent="-342900" algn="just">
              <a:buFont typeface="Arial"/>
              <a:buChar char="•"/>
            </a:pPr>
            <a:r>
              <a:rPr lang="en-US" sz="1600">
                <a:solidFill>
                  <a:srgbClr val="374151"/>
                </a:solidFill>
                <a:ea typeface="+mn-lt"/>
                <a:cs typeface="+mn-lt"/>
              </a:rPr>
              <a:t>Use the trained model to make a prediction on new data. This is typically done by calling the </a:t>
            </a:r>
            <a:r>
              <a:rPr lang="en-US" sz="1600" b="1">
                <a:cs typeface="Times New Roman"/>
              </a:rPr>
              <a:t>predict</a:t>
            </a:r>
            <a:r>
              <a:rPr lang="en-US" sz="1600">
                <a:solidFill>
                  <a:srgbClr val="374151"/>
                </a:solidFill>
                <a:ea typeface="+mn-lt"/>
                <a:cs typeface="+mn-lt"/>
              </a:rPr>
              <a:t> method on the Linear Regression model and passing in the new data, which is </a:t>
            </a:r>
            <a:r>
              <a:rPr lang="en-US" sz="1600" err="1">
                <a:solidFill>
                  <a:srgbClr val="374151"/>
                </a:solidFill>
                <a:ea typeface="+mn-lt"/>
                <a:cs typeface="+mn-lt"/>
              </a:rPr>
              <a:t>y_pred_norm</a:t>
            </a:r>
            <a:r>
              <a:rPr lang="en-US" sz="1600">
                <a:solidFill>
                  <a:srgbClr val="374151"/>
                </a:solidFill>
                <a:ea typeface="+mn-lt"/>
                <a:cs typeface="+mn-lt"/>
              </a:rPr>
              <a:t>. </a:t>
            </a:r>
            <a:endParaRPr lang="en-US" sz="1600">
              <a:solidFill>
                <a:srgbClr val="374151"/>
              </a:solidFill>
              <a:cs typeface="Times New Roman"/>
            </a:endParaRPr>
          </a:p>
          <a:p>
            <a:pPr marL="342900" indent="-342900" algn="just">
              <a:buFont typeface="Arial"/>
              <a:buChar char="•"/>
            </a:pPr>
            <a:r>
              <a:rPr lang="en-US" sz="1600">
                <a:solidFill>
                  <a:srgbClr val="374151"/>
                </a:solidFill>
                <a:ea typeface="+mn-lt"/>
                <a:cs typeface="+mn-lt"/>
              </a:rPr>
              <a:t>Evaluate the performance of the model. This is typically done by calculating metrics such as mean squared error, R-squared, or mean absolute error.</a:t>
            </a:r>
            <a:endParaRPr lang="en-US" sz="1600">
              <a:solidFill>
                <a:srgbClr val="374151"/>
              </a:solidFill>
              <a:cs typeface="Times New Roman"/>
            </a:endParaRPr>
          </a:p>
          <a:p>
            <a:pPr marL="342900" indent="-342900" algn="just">
              <a:buFont typeface="Arial"/>
              <a:buChar char="•"/>
            </a:pPr>
            <a:endParaRPr lang="en-US" sz="1200">
              <a:solidFill>
                <a:srgbClr val="374151"/>
              </a:solidFill>
              <a:cs typeface="Times New Roman"/>
            </a:endParaRPr>
          </a:p>
          <a:p>
            <a:pPr marL="342900" indent="-342900" algn="just">
              <a:buFont typeface="Arial"/>
              <a:buChar char="•"/>
            </a:pPr>
            <a:endParaRPr lang="en-US" sz="1200">
              <a:solidFill>
                <a:srgbClr val="374151"/>
              </a:solidFill>
              <a:cs typeface="Times New Roman"/>
            </a:endParaRPr>
          </a:p>
          <a:p>
            <a:pPr marL="342900" indent="-342900" algn="just">
              <a:buAutoNum type="arabicPeriod"/>
            </a:pPr>
            <a:endParaRPr lang="en-US">
              <a:cs typeface="Times New Roman"/>
            </a:endParaRPr>
          </a:p>
          <a:p>
            <a:endParaRPr lang="en-US"/>
          </a:p>
        </p:txBody>
      </p:sp>
      <p:pic>
        <p:nvPicPr>
          <p:cNvPr id="2" name="Picture 4" descr="Table&#10;&#10;Description automatically generated">
            <a:extLst>
              <a:ext uri="{FF2B5EF4-FFF2-40B4-BE49-F238E27FC236}">
                <a16:creationId xmlns:a16="http://schemas.microsoft.com/office/drawing/2014/main" id="{79EC2C95-860B-AEA1-E9E3-D3105618C2BB}"/>
              </a:ext>
            </a:extLst>
          </p:cNvPr>
          <p:cNvPicPr>
            <a:picLocks noChangeAspect="1"/>
          </p:cNvPicPr>
          <p:nvPr/>
        </p:nvPicPr>
        <p:blipFill>
          <a:blip r:embed="rId2"/>
          <a:stretch>
            <a:fillRect/>
          </a:stretch>
        </p:blipFill>
        <p:spPr>
          <a:xfrm>
            <a:off x="7343774" y="2418720"/>
            <a:ext cx="3552824" cy="3389778"/>
          </a:xfrm>
          <a:prstGeom prst="rect">
            <a:avLst/>
          </a:prstGeom>
        </p:spPr>
      </p:pic>
      <p:sp>
        <p:nvSpPr>
          <p:cNvPr id="5" name="Footer Placeholder 9">
            <a:extLst>
              <a:ext uri="{FF2B5EF4-FFF2-40B4-BE49-F238E27FC236}">
                <a16:creationId xmlns:a16="http://schemas.microsoft.com/office/drawing/2014/main" id="{8A5EC951-11A3-652C-5368-9B1C5C5DA70B}"/>
              </a:ext>
            </a:extLst>
          </p:cNvPr>
          <p:cNvSpPr>
            <a:spLocks noGrp="1"/>
          </p:cNvSpPr>
          <p:nvPr>
            <p:ph type="ftr" sz="quarter" idx="11"/>
          </p:nvPr>
        </p:nvSpPr>
        <p:spPr>
          <a:xfrm>
            <a:off x="4038600" y="6356350"/>
            <a:ext cx="4114800" cy="365125"/>
          </a:xfrm>
        </p:spPr>
        <p:txBody>
          <a:bodyPr/>
          <a:lstStyle/>
          <a:p>
            <a:r>
              <a:rPr lang="en-US" sz="900" b="0" i="0">
                <a:effectLst/>
              </a:rPr>
              <a:t>MTA Subway Terminal On-Time Performance ANALYSIS</a:t>
            </a:r>
            <a:endParaRPr lang="en-US"/>
          </a:p>
        </p:txBody>
      </p:sp>
    </p:spTree>
    <p:extLst>
      <p:ext uri="{BB962C8B-B14F-4D97-AF65-F5344CB8AC3E}">
        <p14:creationId xmlns:p14="http://schemas.microsoft.com/office/powerpoint/2010/main" val="1478294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BCEF63-2099-AFCF-8753-4412B532FE23}"/>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CA94F05-4E9F-5D17-FADB-9B169B9CB6FC}"/>
              </a:ext>
            </a:extLst>
          </p:cNvPr>
          <p:cNvSpPr>
            <a:spLocks noGrp="1"/>
          </p:cNvSpPr>
          <p:nvPr>
            <p:ph type="sldNum" sz="quarter" idx="12"/>
          </p:nvPr>
        </p:nvSpPr>
        <p:spPr/>
        <p:txBody>
          <a:bodyPr/>
          <a:lstStyle/>
          <a:p>
            <a:fld id="{A49DFD55-3C28-40EF-9E31-A92D2E4017FF}" type="slidenum">
              <a:rPr lang="en-US" smtClean="0"/>
              <a:pPr/>
              <a:t>21</a:t>
            </a:fld>
            <a:endParaRPr lang="en-US"/>
          </a:p>
        </p:txBody>
      </p:sp>
      <p:sp>
        <p:nvSpPr>
          <p:cNvPr id="10" name="TextBox 9">
            <a:extLst>
              <a:ext uri="{FF2B5EF4-FFF2-40B4-BE49-F238E27FC236}">
                <a16:creationId xmlns:a16="http://schemas.microsoft.com/office/drawing/2014/main" id="{80BFD1FA-27F6-3C0B-A5E8-62870A48ED01}"/>
              </a:ext>
            </a:extLst>
          </p:cNvPr>
          <p:cNvSpPr txBox="1"/>
          <p:nvPr/>
        </p:nvSpPr>
        <p:spPr>
          <a:xfrm>
            <a:off x="3803291" y="192506"/>
            <a:ext cx="8719252" cy="1077218"/>
          </a:xfrm>
          <a:prstGeom prst="rect">
            <a:avLst/>
          </a:prstGeom>
          <a:noFill/>
        </p:spPr>
        <p:txBody>
          <a:bodyPr wrap="square" lIns="91440" tIns="45720" rIns="91440" bIns="45720" rtlCol="0" anchor="t">
            <a:spAutoFit/>
          </a:bodyPr>
          <a:lstStyle/>
          <a:p>
            <a:r>
              <a:rPr lang="en-US" sz="2400" b="1">
                <a:solidFill>
                  <a:schemeClr val="accent5">
                    <a:lumMod val="75000"/>
                  </a:schemeClr>
                </a:solidFill>
                <a:cs typeface="Times New Roman"/>
              </a:rPr>
              <a:t>3.  Model Evaluation and Results </a:t>
            </a:r>
          </a:p>
          <a:p>
            <a:pPr marL="457200" indent="-457200">
              <a:buAutoNum type="arabicPeriod"/>
            </a:pPr>
            <a:endParaRPr lang="en-US" sz="2000">
              <a:solidFill>
                <a:srgbClr val="374151"/>
              </a:solidFill>
              <a:cs typeface="Times New Roman"/>
            </a:endParaRPr>
          </a:p>
          <a:p>
            <a:pPr marL="457200" indent="-457200">
              <a:buAutoNum type="arabicPeriod"/>
            </a:pPr>
            <a:endParaRPr lang="en-US" sz="2000">
              <a:solidFill>
                <a:srgbClr val="374151"/>
              </a:solidFill>
              <a:cs typeface="Times New Roman"/>
            </a:endParaRPr>
          </a:p>
        </p:txBody>
      </p:sp>
      <p:sp>
        <p:nvSpPr>
          <p:cNvPr id="13" name="TextBox 12">
            <a:extLst>
              <a:ext uri="{FF2B5EF4-FFF2-40B4-BE49-F238E27FC236}">
                <a16:creationId xmlns:a16="http://schemas.microsoft.com/office/drawing/2014/main" id="{B5C3567D-E43A-FFCD-9897-4C9DE5B27FCC}"/>
              </a:ext>
            </a:extLst>
          </p:cNvPr>
          <p:cNvSpPr txBox="1"/>
          <p:nvPr/>
        </p:nvSpPr>
        <p:spPr>
          <a:xfrm>
            <a:off x="351545" y="522406"/>
            <a:ext cx="1063946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solidFill>
                <a:srgbClr val="292929"/>
              </a:solidFill>
              <a:cs typeface="Times New Roman"/>
            </a:endParaRPr>
          </a:p>
          <a:p>
            <a:pPr algn="just"/>
            <a:r>
              <a:rPr lang="en-US">
                <a:solidFill>
                  <a:srgbClr val="292929"/>
                </a:solidFill>
                <a:ea typeface="+mn-lt"/>
                <a:cs typeface="+mn-lt"/>
              </a:rPr>
              <a:t>We used the following measurement techniques to evaluate performance:</a:t>
            </a:r>
            <a:endParaRPr lang="en-US">
              <a:cs typeface="Times New Roman"/>
            </a:endParaRPr>
          </a:p>
          <a:p>
            <a:pPr algn="just"/>
            <a:r>
              <a:rPr lang="en-US" u="sng">
                <a:solidFill>
                  <a:srgbClr val="292929"/>
                </a:solidFill>
                <a:ea typeface="+mn-lt"/>
                <a:cs typeface="+mn-lt"/>
                <a:hlinkClick r:id="rId2"/>
              </a:rPr>
              <a:t>Mean Absolute Error (MAE)</a:t>
            </a:r>
            <a:r>
              <a:rPr lang="en-US">
                <a:solidFill>
                  <a:srgbClr val="292929"/>
                </a:solidFill>
                <a:ea typeface="+mn-lt"/>
                <a:cs typeface="+mn-lt"/>
              </a:rPr>
              <a:t> — the mean of the absolute value of the errors</a:t>
            </a:r>
            <a:endParaRPr lang="en-US">
              <a:cs typeface="Times New Roman"/>
            </a:endParaRPr>
          </a:p>
          <a:p>
            <a:pPr algn="just"/>
            <a:r>
              <a:rPr lang="en-US" u="sng">
                <a:solidFill>
                  <a:srgbClr val="292929"/>
                </a:solidFill>
                <a:ea typeface="+mn-lt"/>
                <a:cs typeface="+mn-lt"/>
                <a:hlinkClick r:id="rId3"/>
              </a:rPr>
              <a:t>Root Mean Squared Error (RMSE)</a:t>
            </a:r>
            <a:r>
              <a:rPr lang="en-US">
                <a:solidFill>
                  <a:srgbClr val="292929"/>
                </a:solidFill>
                <a:ea typeface="+mn-lt"/>
                <a:cs typeface="+mn-lt"/>
              </a:rPr>
              <a:t> — the square root of the mean of the squared errors</a:t>
            </a:r>
            <a:endParaRPr lang="en-US">
              <a:cs typeface="Times New Roman"/>
            </a:endParaRPr>
          </a:p>
          <a:p>
            <a:pPr algn="just"/>
            <a:endParaRPr lang="en-US">
              <a:solidFill>
                <a:srgbClr val="292929"/>
              </a:solidFill>
              <a:ea typeface="+mn-lt"/>
              <a:cs typeface="+mn-lt"/>
            </a:endParaRPr>
          </a:p>
          <a:p>
            <a:pPr algn="just"/>
            <a:endParaRPr lang="en-US">
              <a:solidFill>
                <a:srgbClr val="292929"/>
              </a:solidFill>
              <a:ea typeface="+mn-lt"/>
              <a:cs typeface="+mn-lt"/>
            </a:endParaRPr>
          </a:p>
          <a:p>
            <a:pPr algn="just"/>
            <a:endParaRPr lang="en-US">
              <a:ea typeface="+mn-lt"/>
              <a:cs typeface="+mn-lt"/>
            </a:endParaRPr>
          </a:p>
        </p:txBody>
      </p:sp>
      <p:sp>
        <p:nvSpPr>
          <p:cNvPr id="5" name="TextBox 4">
            <a:extLst>
              <a:ext uri="{FF2B5EF4-FFF2-40B4-BE49-F238E27FC236}">
                <a16:creationId xmlns:a16="http://schemas.microsoft.com/office/drawing/2014/main" id="{C4803DDE-2DEF-548E-D9C7-982FD96493B3}"/>
              </a:ext>
            </a:extLst>
          </p:cNvPr>
          <p:cNvSpPr txBox="1"/>
          <p:nvPr/>
        </p:nvSpPr>
        <p:spPr>
          <a:xfrm>
            <a:off x="262185" y="1707058"/>
            <a:ext cx="692229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If we have two arrays of continuous values, we can calculate the MSE as the average absolute difference between the predicted and actual values.</a:t>
            </a:r>
            <a:endParaRPr lang="en-US" sz="1600"/>
          </a:p>
        </p:txBody>
      </p:sp>
      <p:pic>
        <p:nvPicPr>
          <p:cNvPr id="2" name="Picture 2" descr="Text&#10;&#10;Description automatically generated">
            <a:extLst>
              <a:ext uri="{FF2B5EF4-FFF2-40B4-BE49-F238E27FC236}">
                <a16:creationId xmlns:a16="http://schemas.microsoft.com/office/drawing/2014/main" id="{ECFC87CE-E7E9-CD4F-B242-6241A33437A6}"/>
              </a:ext>
            </a:extLst>
          </p:cNvPr>
          <p:cNvPicPr>
            <a:picLocks noChangeAspect="1"/>
          </p:cNvPicPr>
          <p:nvPr/>
        </p:nvPicPr>
        <p:blipFill>
          <a:blip r:embed="rId4"/>
          <a:stretch>
            <a:fillRect/>
          </a:stretch>
        </p:blipFill>
        <p:spPr>
          <a:xfrm>
            <a:off x="76460" y="2349095"/>
            <a:ext cx="5951885" cy="1346082"/>
          </a:xfrm>
          <a:prstGeom prst="rect">
            <a:avLst/>
          </a:prstGeom>
        </p:spPr>
      </p:pic>
      <p:pic>
        <p:nvPicPr>
          <p:cNvPr id="3" name="Picture 6" descr="Text&#10;&#10;Description automatically generated">
            <a:extLst>
              <a:ext uri="{FF2B5EF4-FFF2-40B4-BE49-F238E27FC236}">
                <a16:creationId xmlns:a16="http://schemas.microsoft.com/office/drawing/2014/main" id="{C3FD6856-0EE9-0DCE-998F-B29A72C49DF5}"/>
              </a:ext>
            </a:extLst>
          </p:cNvPr>
          <p:cNvPicPr>
            <a:picLocks noChangeAspect="1"/>
          </p:cNvPicPr>
          <p:nvPr/>
        </p:nvPicPr>
        <p:blipFill>
          <a:blip r:embed="rId5"/>
          <a:stretch>
            <a:fillRect/>
          </a:stretch>
        </p:blipFill>
        <p:spPr>
          <a:xfrm>
            <a:off x="5218739" y="2673032"/>
            <a:ext cx="6553199" cy="3800766"/>
          </a:xfrm>
          <a:prstGeom prst="rect">
            <a:avLst/>
          </a:prstGeom>
        </p:spPr>
      </p:pic>
      <p:sp>
        <p:nvSpPr>
          <p:cNvPr id="7" name="TextBox 6">
            <a:extLst>
              <a:ext uri="{FF2B5EF4-FFF2-40B4-BE49-F238E27FC236}">
                <a16:creationId xmlns:a16="http://schemas.microsoft.com/office/drawing/2014/main" id="{A1F2C6DF-D55C-8CDE-9DA6-908884BABBF7}"/>
              </a:ext>
            </a:extLst>
          </p:cNvPr>
          <p:cNvSpPr txBox="1"/>
          <p:nvPr/>
        </p:nvSpPr>
        <p:spPr>
          <a:xfrm>
            <a:off x="140642" y="4577705"/>
            <a:ext cx="47315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Results of two models is printed and It is observed that</a:t>
            </a:r>
            <a:r>
              <a:rPr lang="en-US" b="1"/>
              <a:t> random forest</a:t>
            </a:r>
            <a:r>
              <a:rPr lang="en-US"/>
              <a:t> performance is better when compared to Linear Regression</a:t>
            </a:r>
          </a:p>
        </p:txBody>
      </p:sp>
    </p:spTree>
    <p:extLst>
      <p:ext uri="{BB962C8B-B14F-4D97-AF65-F5344CB8AC3E}">
        <p14:creationId xmlns:p14="http://schemas.microsoft.com/office/powerpoint/2010/main" val="2873039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BCEF63-2099-AFCF-8753-4412B532FE23}"/>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CA94F05-4E9F-5D17-FADB-9B169B9CB6FC}"/>
              </a:ext>
            </a:extLst>
          </p:cNvPr>
          <p:cNvSpPr>
            <a:spLocks noGrp="1"/>
          </p:cNvSpPr>
          <p:nvPr>
            <p:ph type="sldNum" sz="quarter" idx="12"/>
          </p:nvPr>
        </p:nvSpPr>
        <p:spPr/>
        <p:txBody>
          <a:bodyPr/>
          <a:lstStyle/>
          <a:p>
            <a:fld id="{A49DFD55-3C28-40EF-9E31-A92D2E4017FF}" type="slidenum">
              <a:rPr lang="en-US" smtClean="0"/>
              <a:pPr/>
              <a:t>22</a:t>
            </a:fld>
            <a:endParaRPr lang="en-US"/>
          </a:p>
        </p:txBody>
      </p:sp>
      <p:sp>
        <p:nvSpPr>
          <p:cNvPr id="10" name="TextBox 9">
            <a:extLst>
              <a:ext uri="{FF2B5EF4-FFF2-40B4-BE49-F238E27FC236}">
                <a16:creationId xmlns:a16="http://schemas.microsoft.com/office/drawing/2014/main" id="{80BFD1FA-27F6-3C0B-A5E8-62870A48ED01}"/>
              </a:ext>
            </a:extLst>
          </p:cNvPr>
          <p:cNvSpPr txBox="1"/>
          <p:nvPr/>
        </p:nvSpPr>
        <p:spPr>
          <a:xfrm>
            <a:off x="963837" y="453759"/>
            <a:ext cx="8719252" cy="1077218"/>
          </a:xfrm>
          <a:prstGeom prst="rect">
            <a:avLst/>
          </a:prstGeom>
          <a:noFill/>
        </p:spPr>
        <p:txBody>
          <a:bodyPr wrap="square" lIns="91440" tIns="45720" rIns="91440" bIns="45720" rtlCol="0" anchor="t">
            <a:spAutoFit/>
          </a:bodyPr>
          <a:lstStyle/>
          <a:p>
            <a:r>
              <a:rPr lang="en-US" sz="2400" b="1">
                <a:solidFill>
                  <a:schemeClr val="accent5">
                    <a:lumMod val="75000"/>
                  </a:schemeClr>
                </a:solidFill>
                <a:latin typeface="Times New Roman"/>
                <a:cs typeface="Times New Roman"/>
              </a:rPr>
              <a:t>SUMMARY </a:t>
            </a:r>
          </a:p>
          <a:p>
            <a:pPr marL="457200" indent="-457200">
              <a:buAutoNum type="arabicPeriod"/>
            </a:pPr>
            <a:endParaRPr lang="en-US" sz="2000">
              <a:solidFill>
                <a:srgbClr val="374151"/>
              </a:solidFill>
              <a:latin typeface="Times New Roman"/>
              <a:cs typeface="Times New Roman"/>
            </a:endParaRPr>
          </a:p>
          <a:p>
            <a:pPr marL="457200" indent="-457200">
              <a:buAutoNum type="arabicPeriod"/>
            </a:pPr>
            <a:endParaRPr lang="en-US" sz="2000">
              <a:solidFill>
                <a:srgbClr val="374151"/>
              </a:solidFill>
              <a:latin typeface="Times New Roman"/>
              <a:cs typeface="Times New Roman"/>
            </a:endParaRPr>
          </a:p>
        </p:txBody>
      </p:sp>
      <p:sp>
        <p:nvSpPr>
          <p:cNvPr id="2" name="TextBox 1">
            <a:extLst>
              <a:ext uri="{FF2B5EF4-FFF2-40B4-BE49-F238E27FC236}">
                <a16:creationId xmlns:a16="http://schemas.microsoft.com/office/drawing/2014/main" id="{F74E751F-78C2-4E06-B6E1-E1B43DD92790}"/>
              </a:ext>
            </a:extLst>
          </p:cNvPr>
          <p:cNvSpPr txBox="1"/>
          <p:nvPr/>
        </p:nvSpPr>
        <p:spPr>
          <a:xfrm>
            <a:off x="1319094" y="1639261"/>
            <a:ext cx="9902155"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Times New Roman"/>
                <a:ea typeface="+mn-lt"/>
                <a:cs typeface="+mn-lt"/>
              </a:rPr>
              <a:t>Based on the EDA analysis conducted, the following observations were made:</a:t>
            </a:r>
            <a:endParaRPr lang="en-US" sz="1600">
              <a:latin typeface="Times New Roman"/>
              <a:cs typeface="Times New Roman"/>
            </a:endParaRPr>
          </a:p>
          <a:p>
            <a:pPr marL="285750" indent="-285750" algn="just">
              <a:buFont typeface="Arial"/>
              <a:buChar char="•"/>
            </a:pPr>
            <a:r>
              <a:rPr lang="en-US" sz="1600">
                <a:latin typeface="Times New Roman"/>
                <a:ea typeface="+mn-lt"/>
                <a:cs typeface="+mn-lt"/>
              </a:rPr>
              <a:t>The year 2019 showed the best on-time terminal performance, while 2017 showed the worst.</a:t>
            </a:r>
            <a:endParaRPr lang="en-US" sz="1600">
              <a:latin typeface="Times New Roman"/>
              <a:cs typeface="Times New Roman"/>
            </a:endParaRPr>
          </a:p>
          <a:p>
            <a:pPr marL="285750" indent="-285750" algn="just">
              <a:buFont typeface="Arial"/>
              <a:buChar char="•"/>
            </a:pPr>
            <a:r>
              <a:rPr lang="en-US" sz="1600" err="1">
                <a:latin typeface="Times New Roman"/>
                <a:ea typeface="+mn-lt"/>
                <a:cs typeface="+mn-lt"/>
              </a:rPr>
              <a:t>Day_type</a:t>
            </a:r>
            <a:r>
              <a:rPr lang="en-US" sz="1600">
                <a:latin typeface="Times New Roman"/>
                <a:ea typeface="+mn-lt"/>
                <a:cs typeface="+mn-lt"/>
              </a:rPr>
              <a:t> 2, which represents evening schedules, was introduced in April 2019.</a:t>
            </a:r>
            <a:endParaRPr lang="en-US" sz="1600">
              <a:latin typeface="Times New Roman"/>
              <a:cs typeface="Times New Roman"/>
            </a:endParaRPr>
          </a:p>
          <a:p>
            <a:pPr marL="285750" indent="-285750" algn="just">
              <a:buFont typeface="Arial"/>
              <a:buChar char="•"/>
            </a:pPr>
            <a:r>
              <a:rPr lang="en-US" sz="1600">
                <a:latin typeface="Times New Roman"/>
                <a:ea typeface="+mn-lt"/>
                <a:cs typeface="+mn-lt"/>
              </a:rPr>
              <a:t>The S </a:t>
            </a:r>
            <a:r>
              <a:rPr lang="en-US" sz="1600" err="1">
                <a:latin typeface="Times New Roman"/>
                <a:ea typeface="+mn-lt"/>
                <a:cs typeface="+mn-lt"/>
              </a:rPr>
              <a:t>FKln</a:t>
            </a:r>
            <a:r>
              <a:rPr lang="en-US" sz="1600">
                <a:latin typeface="Times New Roman"/>
                <a:ea typeface="+mn-lt"/>
                <a:cs typeface="+mn-lt"/>
              </a:rPr>
              <a:t> subway line had the best on-time performance across all five years, while the '2' subway line had the worst performance.</a:t>
            </a:r>
            <a:endParaRPr lang="en-US" sz="1600">
              <a:latin typeface="Times New Roman"/>
              <a:cs typeface="Times New Roman"/>
            </a:endParaRPr>
          </a:p>
          <a:p>
            <a:pPr marL="285750" indent="-285750" algn="just">
              <a:buFont typeface="Arial"/>
              <a:buChar char="•"/>
            </a:pPr>
            <a:r>
              <a:rPr lang="en-US" sz="1600">
                <a:latin typeface="Times New Roman"/>
                <a:ea typeface="+mn-lt"/>
                <a:cs typeface="+mn-lt"/>
              </a:rPr>
              <a:t>Most of the subway lines are under division B.</a:t>
            </a:r>
            <a:endParaRPr lang="en-US" sz="1600">
              <a:latin typeface="Times New Roman"/>
              <a:cs typeface="Times New Roman"/>
            </a:endParaRPr>
          </a:p>
          <a:p>
            <a:pPr marL="285750" indent="-285750" algn="just">
              <a:buFont typeface="Arial"/>
              <a:buChar char="•"/>
            </a:pPr>
            <a:r>
              <a:rPr lang="en-US" sz="1600">
                <a:latin typeface="Times New Roman"/>
                <a:ea typeface="+mn-lt"/>
                <a:cs typeface="+mn-lt"/>
              </a:rPr>
              <a:t>Subway tracks "W" and "S-Rock" had the least train schedules compared to other lines, which had an equal number of scheduled trains.</a:t>
            </a:r>
            <a:endParaRPr lang="en-US" sz="1600">
              <a:latin typeface="Times New Roman"/>
              <a:cs typeface="Times New Roman"/>
            </a:endParaRPr>
          </a:p>
          <a:p>
            <a:pPr marL="285750" indent="-285750" algn="just">
              <a:buFont typeface="Arial"/>
              <a:buChar char="•"/>
            </a:pPr>
            <a:r>
              <a:rPr lang="en-US" sz="1600">
                <a:latin typeface="Times New Roman"/>
                <a:ea typeface="+mn-lt"/>
                <a:cs typeface="+mn-lt"/>
              </a:rPr>
              <a:t>Subway tracks "W" and "B" did not have any </a:t>
            </a:r>
            <a:r>
              <a:rPr lang="en-US" sz="1600" err="1">
                <a:latin typeface="Times New Roman"/>
                <a:ea typeface="+mn-lt"/>
                <a:cs typeface="+mn-lt"/>
              </a:rPr>
              <a:t>Day_type</a:t>
            </a:r>
            <a:r>
              <a:rPr lang="en-US" sz="1600">
                <a:latin typeface="Times New Roman"/>
                <a:ea typeface="+mn-lt"/>
                <a:cs typeface="+mn-lt"/>
              </a:rPr>
              <a:t> 2 schedules, in all the years.</a:t>
            </a:r>
            <a:endParaRPr lang="en-US" sz="1600">
              <a:latin typeface="Times New Roman"/>
              <a:cs typeface="Times New Roman"/>
            </a:endParaRPr>
          </a:p>
          <a:p>
            <a:pPr marL="285750" indent="-285750" algn="just">
              <a:buFont typeface="Arial"/>
              <a:buChar char="•"/>
            </a:pPr>
            <a:r>
              <a:rPr lang="en-US" sz="1600">
                <a:latin typeface="Times New Roman"/>
                <a:ea typeface="+mn-lt"/>
                <a:cs typeface="+mn-lt"/>
              </a:rPr>
              <a:t>The first eight tracks are under A-division, and the rest are under B-division.</a:t>
            </a:r>
            <a:endParaRPr lang="en-US" sz="1600">
              <a:latin typeface="Times New Roman"/>
              <a:cs typeface="Times New Roman"/>
            </a:endParaRPr>
          </a:p>
          <a:p>
            <a:pPr marL="285750" indent="-285750" algn="just">
              <a:buFont typeface="Arial"/>
              <a:buChar char="•"/>
            </a:pPr>
            <a:endParaRPr lang="en-US" sz="1600">
              <a:latin typeface="Times New Roman"/>
              <a:ea typeface="+mn-lt"/>
              <a:cs typeface="+mn-lt"/>
            </a:endParaRPr>
          </a:p>
          <a:p>
            <a:pPr algn="just"/>
            <a:endParaRPr lang="en-US" sz="1600">
              <a:latin typeface="Times New Roman"/>
              <a:ea typeface="+mn-lt"/>
              <a:cs typeface="+mn-lt"/>
            </a:endParaRPr>
          </a:p>
          <a:p>
            <a:pPr algn="just"/>
            <a:r>
              <a:rPr lang="en-US" sz="1600">
                <a:latin typeface="Times New Roman"/>
                <a:ea typeface="+mn-lt"/>
                <a:cs typeface="+mn-lt"/>
              </a:rPr>
              <a:t>Overall, these observations provide insights into the on-time performance of different subway lines, schedules, and divisions over a period of five years.</a:t>
            </a:r>
            <a:endParaRPr lang="en-US" sz="1600">
              <a:latin typeface="Times New Roman"/>
              <a:cs typeface="Times New Roman"/>
            </a:endParaRPr>
          </a:p>
          <a:p>
            <a:endParaRPr lang="en-US"/>
          </a:p>
        </p:txBody>
      </p:sp>
      <p:sp>
        <p:nvSpPr>
          <p:cNvPr id="3" name="Footer Placeholder 9">
            <a:extLst>
              <a:ext uri="{FF2B5EF4-FFF2-40B4-BE49-F238E27FC236}">
                <a16:creationId xmlns:a16="http://schemas.microsoft.com/office/drawing/2014/main" id="{3AB0EF16-F7FE-0961-7732-FB626DCDAAD3}"/>
              </a:ext>
            </a:extLst>
          </p:cNvPr>
          <p:cNvSpPr>
            <a:spLocks noGrp="1"/>
          </p:cNvSpPr>
          <p:nvPr>
            <p:ph type="ftr" sz="quarter" idx="11"/>
          </p:nvPr>
        </p:nvSpPr>
        <p:spPr>
          <a:xfrm>
            <a:off x="4038600" y="6356350"/>
            <a:ext cx="4114800" cy="365125"/>
          </a:xfrm>
        </p:spPr>
        <p:txBody>
          <a:bodyPr/>
          <a:lstStyle/>
          <a:p>
            <a:r>
              <a:rPr lang="en-US" sz="900" b="0" i="0">
                <a:effectLst/>
              </a:rPr>
              <a:t>MTA Subway Terminal On-Time Performance ANALYSIS</a:t>
            </a:r>
            <a:endParaRPr lang="en-US"/>
          </a:p>
        </p:txBody>
      </p:sp>
    </p:spTree>
    <p:extLst>
      <p:ext uri="{BB962C8B-B14F-4D97-AF65-F5344CB8AC3E}">
        <p14:creationId xmlns:p14="http://schemas.microsoft.com/office/powerpoint/2010/main" val="177163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BCEF63-2099-AFCF-8753-4412B532FE23}"/>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CA94F05-4E9F-5D17-FADB-9B169B9CB6FC}"/>
              </a:ext>
            </a:extLst>
          </p:cNvPr>
          <p:cNvSpPr>
            <a:spLocks noGrp="1"/>
          </p:cNvSpPr>
          <p:nvPr>
            <p:ph type="sldNum" sz="quarter" idx="12"/>
          </p:nvPr>
        </p:nvSpPr>
        <p:spPr/>
        <p:txBody>
          <a:bodyPr/>
          <a:lstStyle/>
          <a:p>
            <a:fld id="{A49DFD55-3C28-40EF-9E31-A92D2E4017FF}" type="slidenum">
              <a:rPr lang="en-US" smtClean="0"/>
              <a:pPr/>
              <a:t>23</a:t>
            </a:fld>
            <a:endParaRPr lang="en-US"/>
          </a:p>
        </p:txBody>
      </p:sp>
      <p:sp>
        <p:nvSpPr>
          <p:cNvPr id="10" name="TextBox 9">
            <a:extLst>
              <a:ext uri="{FF2B5EF4-FFF2-40B4-BE49-F238E27FC236}">
                <a16:creationId xmlns:a16="http://schemas.microsoft.com/office/drawing/2014/main" id="{80BFD1FA-27F6-3C0B-A5E8-62870A48ED01}"/>
              </a:ext>
            </a:extLst>
          </p:cNvPr>
          <p:cNvSpPr txBox="1"/>
          <p:nvPr/>
        </p:nvSpPr>
        <p:spPr>
          <a:xfrm>
            <a:off x="1045803" y="755114"/>
            <a:ext cx="8719252" cy="1200329"/>
          </a:xfrm>
          <a:prstGeom prst="rect">
            <a:avLst/>
          </a:prstGeom>
          <a:noFill/>
        </p:spPr>
        <p:txBody>
          <a:bodyPr wrap="square" lIns="91440" tIns="45720" rIns="91440" bIns="45720" rtlCol="0" anchor="t">
            <a:spAutoFit/>
          </a:bodyPr>
          <a:lstStyle/>
          <a:p>
            <a:r>
              <a:rPr lang="en-US" sz="2400" b="1">
                <a:solidFill>
                  <a:schemeClr val="accent5">
                    <a:lumMod val="75000"/>
                  </a:schemeClr>
                </a:solidFill>
                <a:cs typeface="Times New Roman"/>
              </a:rPr>
              <a:t> </a:t>
            </a:r>
            <a:r>
              <a:rPr lang="en-US" sz="3200" b="1">
                <a:solidFill>
                  <a:schemeClr val="accent5">
                    <a:lumMod val="75000"/>
                  </a:schemeClr>
                </a:solidFill>
                <a:cs typeface="Times New Roman"/>
              </a:rPr>
              <a:t>Limitations </a:t>
            </a:r>
          </a:p>
          <a:p>
            <a:pPr marL="457200" indent="-457200">
              <a:buAutoNum type="arabicPeriod"/>
            </a:pPr>
            <a:endParaRPr lang="en-US" sz="2000">
              <a:solidFill>
                <a:srgbClr val="374151"/>
              </a:solidFill>
              <a:cs typeface="Times New Roman"/>
            </a:endParaRPr>
          </a:p>
          <a:p>
            <a:pPr marL="457200" indent="-457200">
              <a:buAutoNum type="arabicPeriod"/>
            </a:pPr>
            <a:endParaRPr lang="en-US" sz="2000">
              <a:solidFill>
                <a:srgbClr val="374151"/>
              </a:solidFill>
              <a:cs typeface="Times New Roman"/>
            </a:endParaRPr>
          </a:p>
        </p:txBody>
      </p:sp>
      <p:sp>
        <p:nvSpPr>
          <p:cNvPr id="13" name="TextBox 12">
            <a:extLst>
              <a:ext uri="{FF2B5EF4-FFF2-40B4-BE49-F238E27FC236}">
                <a16:creationId xmlns:a16="http://schemas.microsoft.com/office/drawing/2014/main" id="{B5C3567D-E43A-FFCD-9897-4C9DE5B27FCC}"/>
              </a:ext>
            </a:extLst>
          </p:cNvPr>
          <p:cNvSpPr txBox="1"/>
          <p:nvPr/>
        </p:nvSpPr>
        <p:spPr>
          <a:xfrm>
            <a:off x="1208796" y="2129750"/>
            <a:ext cx="1043551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rgbClr val="292929"/>
                </a:solidFill>
                <a:ea typeface="+mn-lt"/>
                <a:cs typeface="+mn-lt"/>
              </a:rPr>
              <a:t>The following steps could be taken to improve this work:</a:t>
            </a:r>
            <a:endParaRPr lang="en-US" sz="2000">
              <a:cs typeface="Times New Roman"/>
            </a:endParaRPr>
          </a:p>
          <a:p>
            <a:pPr marL="285750" indent="-285750" algn="just">
              <a:buFont typeface="Arial"/>
              <a:buChar char="•"/>
            </a:pPr>
            <a:r>
              <a:rPr lang="en-US" sz="2000">
                <a:solidFill>
                  <a:srgbClr val="292929"/>
                </a:solidFill>
                <a:ea typeface="+mn-lt"/>
                <a:cs typeface="+mn-lt"/>
              </a:rPr>
              <a:t>Use more advanced machine learning models with richer features, for example, we may include month information as part of the features to get better prediction results, by using date time conversion formatting </a:t>
            </a:r>
            <a:endParaRPr lang="en-US" sz="2000">
              <a:cs typeface="Times New Roman"/>
            </a:endParaRPr>
          </a:p>
          <a:p>
            <a:pPr marL="285750" indent="-285750" algn="just">
              <a:buFont typeface="Arial"/>
              <a:buChar char="•"/>
            </a:pPr>
            <a:r>
              <a:rPr lang="en-US" sz="2000">
                <a:solidFill>
                  <a:srgbClr val="292929"/>
                </a:solidFill>
                <a:ea typeface="+mn-lt"/>
                <a:cs typeface="+mn-lt"/>
              </a:rPr>
              <a:t>More real data can be collected with more features to make the analysis better </a:t>
            </a:r>
          </a:p>
          <a:p>
            <a:pPr marL="285750" indent="-285750" algn="just">
              <a:buFont typeface="Arial"/>
              <a:buChar char="•"/>
            </a:pPr>
            <a:r>
              <a:rPr lang="en-US" sz="2000">
                <a:solidFill>
                  <a:srgbClr val="292929"/>
                </a:solidFill>
                <a:ea typeface="+mn-lt"/>
                <a:cs typeface="+mn-lt"/>
              </a:rPr>
              <a:t>Use data from multiple years to capture year-to-year trends</a:t>
            </a:r>
            <a:endParaRPr lang="en-US" sz="2000"/>
          </a:p>
          <a:p>
            <a:pPr algn="just"/>
            <a:endParaRPr lang="en-US" sz="1600">
              <a:solidFill>
                <a:srgbClr val="292929"/>
              </a:solidFill>
              <a:cs typeface="Times New Roman"/>
            </a:endParaRPr>
          </a:p>
          <a:p>
            <a:pPr marL="285750" indent="-285750" algn="just">
              <a:buFont typeface="Arial"/>
              <a:buChar char="•"/>
            </a:pPr>
            <a:endParaRPr lang="en-US" sz="1600">
              <a:solidFill>
                <a:srgbClr val="292929"/>
              </a:solidFill>
              <a:cs typeface="Times New Roman"/>
            </a:endParaRPr>
          </a:p>
          <a:p>
            <a:pPr algn="just"/>
            <a:endParaRPr lang="en-US" sz="1600">
              <a:solidFill>
                <a:srgbClr val="292929"/>
              </a:solidFill>
              <a:cs typeface="Times New Roman"/>
            </a:endParaRPr>
          </a:p>
        </p:txBody>
      </p:sp>
      <p:sp>
        <p:nvSpPr>
          <p:cNvPr id="2" name="Footer Placeholder 9">
            <a:extLst>
              <a:ext uri="{FF2B5EF4-FFF2-40B4-BE49-F238E27FC236}">
                <a16:creationId xmlns:a16="http://schemas.microsoft.com/office/drawing/2014/main" id="{4296BCA5-17D1-1CEC-FB76-9B58CBE1D6DA}"/>
              </a:ext>
            </a:extLst>
          </p:cNvPr>
          <p:cNvSpPr>
            <a:spLocks noGrp="1"/>
          </p:cNvSpPr>
          <p:nvPr>
            <p:ph type="ftr" sz="quarter" idx="11"/>
          </p:nvPr>
        </p:nvSpPr>
        <p:spPr>
          <a:xfrm>
            <a:off x="4038600" y="6356350"/>
            <a:ext cx="4114800" cy="365125"/>
          </a:xfrm>
        </p:spPr>
        <p:txBody>
          <a:bodyPr/>
          <a:lstStyle/>
          <a:p>
            <a:r>
              <a:rPr lang="en-US" sz="900" b="0" i="0">
                <a:effectLst/>
              </a:rPr>
              <a:t>MTA Subway Terminal On-Time Performance ANALYSIS</a:t>
            </a:r>
            <a:endParaRPr lang="en-US"/>
          </a:p>
        </p:txBody>
      </p:sp>
    </p:spTree>
    <p:extLst>
      <p:ext uri="{BB962C8B-B14F-4D97-AF65-F5344CB8AC3E}">
        <p14:creationId xmlns:p14="http://schemas.microsoft.com/office/powerpoint/2010/main" val="2870365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6887528" y="3063240"/>
            <a:ext cx="4941771" cy="1122202"/>
          </a:xfrm>
        </p:spPr>
        <p:txBody>
          <a:bodyPr anchor="b">
            <a:normAutofit/>
          </a:bodyPr>
          <a:lstStyle/>
          <a:p>
            <a:r>
              <a:rPr lang="en-US"/>
              <a:t>ANY QUESTIONS?</a:t>
            </a:r>
            <a:br>
              <a:rPr lang="en-US"/>
            </a:br>
            <a:endParaRPr lang="en-US"/>
          </a:p>
        </p:txBody>
      </p:sp>
      <p:sp>
        <p:nvSpPr>
          <p:cNvPr id="6" name="Slide Number Placeholder 5" hidden="1">
            <a:extLst>
              <a:ext uri="{FF2B5EF4-FFF2-40B4-BE49-F238E27FC236}">
                <a16:creationId xmlns:a16="http://schemas.microsoft.com/office/drawing/2014/main" id="{4C127D99-645F-4FCF-9573-FDFE2A344FA9}"/>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24</a:t>
            </a:fld>
            <a:endParaRPr lang="en-US"/>
          </a:p>
        </p:txBody>
      </p:sp>
      <p:sp>
        <p:nvSpPr>
          <p:cNvPr id="3" name="Footer Placeholder 9">
            <a:extLst>
              <a:ext uri="{FF2B5EF4-FFF2-40B4-BE49-F238E27FC236}">
                <a16:creationId xmlns:a16="http://schemas.microsoft.com/office/drawing/2014/main" id="{2A464498-F216-841C-E037-752C4B7D7FBB}"/>
              </a:ext>
            </a:extLst>
          </p:cNvPr>
          <p:cNvSpPr txBox="1">
            <a:spLocks/>
          </p:cNvSpPr>
          <p:nvPr/>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t>MTA Subway Terminal On-Time Performance ANALYSIS</a:t>
            </a:r>
            <a:endParaRPr lang="en-US"/>
          </a:p>
        </p:txBody>
      </p:sp>
    </p:spTree>
    <p:extLst>
      <p:ext uri="{BB962C8B-B14F-4D97-AF65-F5344CB8AC3E}">
        <p14:creationId xmlns:p14="http://schemas.microsoft.com/office/powerpoint/2010/main" val="1969787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B60E-C43C-5FED-696E-CA71E298CD1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88467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BE4DF2E-9DA0-4F40-3193-141FA6297B71}"/>
              </a:ext>
            </a:extLst>
          </p:cNvPr>
          <p:cNvSpPr>
            <a:spLocks noGrp="1"/>
          </p:cNvSpPr>
          <p:nvPr>
            <p:ph type="title"/>
          </p:nvPr>
        </p:nvSpPr>
        <p:spPr>
          <a:xfrm>
            <a:off x="2209800" y="0"/>
            <a:ext cx="8421688" cy="1325563"/>
          </a:xfrm>
        </p:spPr>
        <p:txBody>
          <a:bodyPr anchor="ctr">
            <a:normAutofit/>
          </a:bodyPr>
          <a:lstStyle/>
          <a:p>
            <a:r>
              <a:rPr lang="en-US" dirty="0"/>
              <a:t>INTRODUCTION</a:t>
            </a:r>
          </a:p>
        </p:txBody>
      </p:sp>
      <p:sp>
        <p:nvSpPr>
          <p:cNvPr id="18" name="Footer Placeholder 9">
            <a:extLst>
              <a:ext uri="{FF2B5EF4-FFF2-40B4-BE49-F238E27FC236}">
                <a16:creationId xmlns:a16="http://schemas.microsoft.com/office/drawing/2014/main" id="{DAA85706-03AD-EC72-4103-A290B292B966}"/>
              </a:ext>
            </a:extLst>
          </p:cNvPr>
          <p:cNvSpPr>
            <a:spLocks noGrp="1"/>
          </p:cNvSpPr>
          <p:nvPr>
            <p:ph type="ftr" sz="quarter" idx="11"/>
          </p:nvPr>
        </p:nvSpPr>
        <p:spPr/>
        <p:txBody>
          <a:bodyPr/>
          <a:lstStyle/>
          <a:p>
            <a:r>
              <a:rPr lang="en-US" sz="900" b="0" i="0">
                <a:effectLst/>
              </a:rPr>
              <a:t>MTA Subway Terminal On-Time Performance ANALYSIS</a:t>
            </a:r>
            <a:endParaRPr lang="en-US"/>
          </a:p>
        </p:txBody>
      </p:sp>
      <p:sp>
        <p:nvSpPr>
          <p:cNvPr id="11" name="Slide Number Placeholder 10">
            <a:extLst>
              <a:ext uri="{FF2B5EF4-FFF2-40B4-BE49-F238E27FC236}">
                <a16:creationId xmlns:a16="http://schemas.microsoft.com/office/drawing/2014/main" id="{18AA2AA0-39FB-006E-E4C5-7E56B67755D7}"/>
              </a:ext>
            </a:extLst>
          </p:cNvPr>
          <p:cNvSpPr>
            <a:spLocks noGrp="1"/>
          </p:cNvSpPr>
          <p:nvPr>
            <p:ph type="sldNum" sz="quarter" idx="12"/>
          </p:nvPr>
        </p:nvSpPr>
        <p:spPr/>
        <p:txBody>
          <a:bodyPr/>
          <a:lstStyle/>
          <a:p>
            <a:fld id="{A49DFD55-3C28-40EF-9E31-A92D2E4017FF}" type="slidenum">
              <a:rPr lang="en-US" smtClean="0"/>
              <a:pPr/>
              <a:t>3</a:t>
            </a:fld>
            <a:endParaRPr lang="en-US"/>
          </a:p>
        </p:txBody>
      </p:sp>
      <p:sp>
        <p:nvSpPr>
          <p:cNvPr id="12" name="TextBox 11">
            <a:extLst>
              <a:ext uri="{FF2B5EF4-FFF2-40B4-BE49-F238E27FC236}">
                <a16:creationId xmlns:a16="http://schemas.microsoft.com/office/drawing/2014/main" id="{5A64C12B-A06D-40DF-E653-4A5297711BEC}"/>
              </a:ext>
            </a:extLst>
          </p:cNvPr>
          <p:cNvSpPr txBox="1"/>
          <p:nvPr/>
        </p:nvSpPr>
        <p:spPr>
          <a:xfrm>
            <a:off x="354260" y="1765066"/>
            <a:ext cx="6126956" cy="5232202"/>
          </a:xfrm>
          <a:prstGeom prst="rect">
            <a:avLst/>
          </a:prstGeom>
          <a:noFill/>
        </p:spPr>
        <p:txBody>
          <a:bodyPr wrap="square" lIns="91440" tIns="45720" rIns="91440" bIns="45720" anchor="t">
            <a:spAutoFit/>
          </a:bodyPr>
          <a:lstStyle/>
          <a:p>
            <a:r>
              <a:rPr lang="en-US" sz="3600">
                <a:solidFill>
                  <a:srgbClr val="000000"/>
                </a:solidFill>
                <a:latin typeface="League Spartan"/>
              </a:rPr>
              <a:t> </a:t>
            </a:r>
            <a:r>
              <a:rPr lang="en-US" sz="3600" b="0" i="0" u="none" strike="noStrike" dirty="0">
                <a:solidFill>
                  <a:srgbClr val="000000"/>
                </a:solidFill>
                <a:effectLst/>
                <a:latin typeface="League Spartan"/>
              </a:rPr>
              <a:t>Analyzing New York City's</a:t>
            </a:r>
            <a:r>
              <a:rPr lang="en-US" sz="3600">
                <a:solidFill>
                  <a:srgbClr val="000000"/>
                </a:solidFill>
                <a:latin typeface="League Spartan"/>
              </a:rPr>
              <a:t> </a:t>
            </a:r>
            <a:r>
              <a:rPr lang="en-US" sz="3600" b="0" i="0" u="none" strike="noStrike" dirty="0">
                <a:solidFill>
                  <a:srgbClr val="000000"/>
                </a:solidFill>
                <a:effectLst/>
                <a:latin typeface="League Spartan"/>
              </a:rPr>
              <a:t>Subway System Performance</a:t>
            </a:r>
            <a:endParaRPr lang="en-US" b="0" i="0" u="none" strike="noStrike">
              <a:solidFill>
                <a:srgbClr val="000000"/>
              </a:solidFill>
              <a:effectLst/>
            </a:endParaRPr>
          </a:p>
          <a:p>
            <a:pPr>
              <a:spcAft>
                <a:spcPts val="1200"/>
              </a:spcAft>
            </a:pPr>
            <a:endParaRPr lang="en-US" dirty="0">
              <a:solidFill>
                <a:srgbClr val="595959"/>
              </a:solidFill>
              <a:latin typeface="Inter"/>
            </a:endParaRPr>
          </a:p>
          <a:p>
            <a:pPr>
              <a:spcAft>
                <a:spcPts val="1200"/>
              </a:spcAft>
            </a:pPr>
            <a:r>
              <a:rPr lang="en-US" b="0" i="0" u="none" strike="noStrike" dirty="0">
                <a:solidFill>
                  <a:srgbClr val="374151"/>
                </a:solidFill>
                <a:effectLst/>
                <a:latin typeface="Söhne"/>
              </a:rPr>
              <a:t>In this analysis, we explore the on-time performance of the MTA subway system from 2015 to 2019. We aim to answer several business questions such as identifying the best and worst on-time terminal performances by year and line, understanding how terminal on-time performance varies by month and line, and identifying the top 7 lines with the best on-time performance. Analysis of Subway Lines based on Track Counts was also done.</a:t>
            </a:r>
            <a:br>
              <a:rPr lang="en-US" b="0" i="0" u="none" strike="noStrike">
                <a:effectLst/>
              </a:rPr>
            </a:br>
            <a:br>
              <a:rPr lang="en-US" dirty="0"/>
            </a:br>
            <a:br>
              <a:rPr lang="en-US" dirty="0"/>
            </a:br>
            <a:endParaRPr lang="en-US" dirty="0"/>
          </a:p>
        </p:txBody>
      </p:sp>
      <p:pic>
        <p:nvPicPr>
          <p:cNvPr id="14" name="Picture 13" descr="&#10;">
            <a:extLst>
              <a:ext uri="{FF2B5EF4-FFF2-40B4-BE49-F238E27FC236}">
                <a16:creationId xmlns:a16="http://schemas.microsoft.com/office/drawing/2014/main" id="{350965D5-0665-3F41-DC05-48D400620759}"/>
              </a:ext>
            </a:extLst>
          </p:cNvPr>
          <p:cNvPicPr>
            <a:picLocks noChangeAspect="1"/>
          </p:cNvPicPr>
          <p:nvPr/>
        </p:nvPicPr>
        <p:blipFill>
          <a:blip r:embed="rId2"/>
          <a:stretch>
            <a:fillRect/>
          </a:stretch>
        </p:blipFill>
        <p:spPr>
          <a:xfrm>
            <a:off x="6601263" y="1765066"/>
            <a:ext cx="5388877" cy="4151781"/>
          </a:xfrm>
          <a:prstGeom prst="rect">
            <a:avLst/>
          </a:prstGeom>
        </p:spPr>
      </p:pic>
    </p:spTree>
    <p:extLst>
      <p:ext uri="{BB962C8B-B14F-4D97-AF65-F5344CB8AC3E}">
        <p14:creationId xmlns:p14="http://schemas.microsoft.com/office/powerpoint/2010/main" val="114751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F3ACB9D-7508-3042-DD08-DA42A382C0B0}"/>
              </a:ext>
            </a:extLst>
          </p:cNvPr>
          <p:cNvSpPr>
            <a:spLocks noGrp="1"/>
          </p:cNvSpPr>
          <p:nvPr>
            <p:ph type="title"/>
          </p:nvPr>
        </p:nvSpPr>
        <p:spPr>
          <a:xfrm>
            <a:off x="2209800" y="0"/>
            <a:ext cx="8421688" cy="1325563"/>
          </a:xfrm>
        </p:spPr>
        <p:txBody>
          <a:bodyPr anchor="ctr">
            <a:normAutofit/>
          </a:bodyPr>
          <a:lstStyle/>
          <a:p>
            <a:r>
              <a:rPr lang="en-US"/>
              <a:t>INTRODUCTION</a:t>
            </a:r>
          </a:p>
        </p:txBody>
      </p:sp>
      <p:sp>
        <p:nvSpPr>
          <p:cNvPr id="16" name="Footer Placeholder 9">
            <a:extLst>
              <a:ext uri="{FF2B5EF4-FFF2-40B4-BE49-F238E27FC236}">
                <a16:creationId xmlns:a16="http://schemas.microsoft.com/office/drawing/2014/main" id="{50749BC4-6A6B-0B95-0167-29E19896544B}"/>
              </a:ext>
            </a:extLst>
          </p:cNvPr>
          <p:cNvSpPr>
            <a:spLocks noGrp="1"/>
          </p:cNvSpPr>
          <p:nvPr>
            <p:ph type="ftr" sz="quarter" idx="11"/>
          </p:nvPr>
        </p:nvSpPr>
        <p:spPr/>
        <p:txBody>
          <a:bodyPr/>
          <a:lstStyle/>
          <a:p>
            <a:r>
              <a:rPr lang="en-US" sz="900" b="0" i="0">
                <a:effectLst/>
              </a:rPr>
              <a:t>MTA Subway Terminal On-Time Performance ANALYSIS</a:t>
            </a:r>
            <a:endParaRPr lang="en-US"/>
          </a:p>
        </p:txBody>
      </p:sp>
      <p:sp>
        <p:nvSpPr>
          <p:cNvPr id="11" name="Slide Number Placeholder 10">
            <a:extLst>
              <a:ext uri="{FF2B5EF4-FFF2-40B4-BE49-F238E27FC236}">
                <a16:creationId xmlns:a16="http://schemas.microsoft.com/office/drawing/2014/main" id="{29B7C603-F290-6407-B2ED-1A5B3C8D3C2E}"/>
              </a:ext>
            </a:extLst>
          </p:cNvPr>
          <p:cNvSpPr>
            <a:spLocks noGrp="1"/>
          </p:cNvSpPr>
          <p:nvPr>
            <p:ph type="sldNum" sz="quarter" idx="12"/>
          </p:nvPr>
        </p:nvSpPr>
        <p:spPr/>
        <p:txBody>
          <a:bodyPr/>
          <a:lstStyle/>
          <a:p>
            <a:fld id="{A49DFD55-3C28-40EF-9E31-A92D2E4017FF}" type="slidenum">
              <a:rPr lang="en-US" smtClean="0"/>
              <a:pPr/>
              <a:t>4</a:t>
            </a:fld>
            <a:endParaRPr lang="en-US"/>
          </a:p>
        </p:txBody>
      </p:sp>
      <p:sp>
        <p:nvSpPr>
          <p:cNvPr id="12" name="TextBox 11">
            <a:extLst>
              <a:ext uri="{FF2B5EF4-FFF2-40B4-BE49-F238E27FC236}">
                <a16:creationId xmlns:a16="http://schemas.microsoft.com/office/drawing/2014/main" id="{04C250BF-BDCA-15E8-48F6-7C9A7381C174}"/>
              </a:ext>
            </a:extLst>
          </p:cNvPr>
          <p:cNvSpPr txBox="1"/>
          <p:nvPr/>
        </p:nvSpPr>
        <p:spPr>
          <a:xfrm>
            <a:off x="378208" y="1602037"/>
            <a:ext cx="6126956" cy="4247317"/>
          </a:xfrm>
          <a:prstGeom prst="rect">
            <a:avLst/>
          </a:prstGeom>
          <a:noFill/>
        </p:spPr>
        <p:txBody>
          <a:bodyPr wrap="square" lIns="91440" tIns="45720" rIns="91440" bIns="45720" anchor="t">
            <a:spAutoFit/>
          </a:bodyPr>
          <a:lstStyle/>
          <a:p>
            <a:pPr>
              <a:defRPr/>
            </a:pPr>
            <a:r>
              <a:rPr lang="en-US" sz="3600">
                <a:solidFill>
                  <a:srgbClr val="000000"/>
                </a:solidFill>
                <a:latin typeface="League Spartan"/>
              </a:rPr>
              <a:t>   B</a:t>
            </a:r>
            <a:r>
              <a:rPr kumimoji="0" lang="en-US" sz="3600" b="0" i="0" u="none" strike="noStrike" kern="1200" cap="none" spc="0" normalizeH="0" baseline="0" noProof="0">
                <a:ln>
                  <a:noFill/>
                </a:ln>
                <a:solidFill>
                  <a:srgbClr val="000000"/>
                </a:solidFill>
                <a:effectLst/>
                <a:uLnTx/>
                <a:uFillTx/>
                <a:latin typeface="League Spartan"/>
                <a:ea typeface="+mn-ea"/>
                <a:cs typeface="+mn-cs"/>
              </a:rPr>
              <a:t>enefits to the users</a:t>
            </a:r>
            <a:endParaRPr kumimoji="0" lang="en-US" sz="1800" b="0" i="0" u="none" strike="noStrike" kern="1200" cap="none" spc="0" normalizeH="0" baseline="0" noProof="0">
              <a:ln>
                <a:noFill/>
              </a:ln>
              <a:solidFill>
                <a:srgbClr val="000000"/>
              </a:solidFill>
              <a:effectLst/>
              <a:uLnTx/>
              <a:uFillTx/>
              <a:latin typeface="Tenorite"/>
              <a:ea typeface="+mn-ea"/>
              <a:cs typeface="+mn-cs"/>
            </a:endParaRPr>
          </a:p>
          <a:p>
            <a:pPr algn="just" rtl="0">
              <a:spcBef>
                <a:spcPts val="0"/>
              </a:spcBef>
              <a:spcAft>
                <a:spcPts val="0"/>
              </a:spcAft>
            </a:pPr>
            <a:endParaRPr lang="en-US" b="0" i="0" u="none" strike="noStrike">
              <a:solidFill>
                <a:srgbClr val="374151"/>
              </a:solidFill>
              <a:effectLst/>
              <a:latin typeface="Söhne"/>
            </a:endParaRPr>
          </a:p>
          <a:p>
            <a:pPr algn="just"/>
            <a:r>
              <a:rPr lang="en-US" b="0" i="0" u="none" strike="noStrike">
                <a:solidFill>
                  <a:srgbClr val="374151"/>
                </a:solidFill>
                <a:effectLst/>
                <a:latin typeface="Söhne"/>
              </a:rPr>
              <a:t>The analysis will provide insights to the users into the reliability and efficiency of the subway system. Understanding which lines and terminals have the best on-time performance can help commuters plan their routes and schedules </a:t>
            </a:r>
            <a:r>
              <a:rPr lang="en-US">
                <a:solidFill>
                  <a:srgbClr val="374151"/>
                </a:solidFill>
                <a:latin typeface="Söhne"/>
              </a:rPr>
              <a:t>more effectively</a:t>
            </a:r>
            <a:r>
              <a:rPr lang="en-US" b="0" i="0" u="none" strike="noStrike">
                <a:solidFill>
                  <a:srgbClr val="374151"/>
                </a:solidFill>
                <a:effectLst/>
                <a:latin typeface="Söhne"/>
              </a:rPr>
              <a:t>. Additionally, identifying the busiest stations can help commuters avoid potential crowds and delays. Overall, by analyzing the subway system's on-time performance, we can gain a better understanding of its strengths and weaknesses and make more informed decisions as subway users</a:t>
            </a:r>
            <a:r>
              <a:rPr lang="en-US">
                <a:solidFill>
                  <a:srgbClr val="374151"/>
                </a:solidFill>
                <a:latin typeface="Söhne"/>
              </a:rPr>
              <a:t>.</a:t>
            </a:r>
            <a:br>
              <a:rPr lang="en-US" b="0" i="0" u="none" strike="noStrike">
                <a:effectLst/>
              </a:rPr>
            </a:br>
            <a:br>
              <a:rPr lang="en-US"/>
            </a:br>
            <a:br>
              <a:rPr lang="en-US"/>
            </a:br>
            <a:endParaRPr lang="en-US"/>
          </a:p>
        </p:txBody>
      </p:sp>
      <p:pic>
        <p:nvPicPr>
          <p:cNvPr id="14" name="Picture 13" descr="&#10;">
            <a:extLst>
              <a:ext uri="{FF2B5EF4-FFF2-40B4-BE49-F238E27FC236}">
                <a16:creationId xmlns:a16="http://schemas.microsoft.com/office/drawing/2014/main" id="{42288531-44A5-4010-6284-6FBB1C264136}"/>
              </a:ext>
            </a:extLst>
          </p:cNvPr>
          <p:cNvPicPr>
            <a:picLocks noChangeAspect="1"/>
          </p:cNvPicPr>
          <p:nvPr/>
        </p:nvPicPr>
        <p:blipFill>
          <a:blip r:embed="rId2"/>
          <a:stretch>
            <a:fillRect/>
          </a:stretch>
        </p:blipFill>
        <p:spPr>
          <a:xfrm>
            <a:off x="6684458" y="1604346"/>
            <a:ext cx="5204223" cy="4102163"/>
          </a:xfrm>
          <a:prstGeom prst="rect">
            <a:avLst/>
          </a:prstGeom>
        </p:spPr>
      </p:pic>
    </p:spTree>
    <p:extLst>
      <p:ext uri="{BB962C8B-B14F-4D97-AF65-F5344CB8AC3E}">
        <p14:creationId xmlns:p14="http://schemas.microsoft.com/office/powerpoint/2010/main" val="245531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CDCEAF6-1D83-E24F-46AB-EB0AE2D71F20}"/>
              </a:ext>
            </a:extLst>
          </p:cNvPr>
          <p:cNvSpPr>
            <a:spLocks noGrp="1"/>
          </p:cNvSpPr>
          <p:nvPr>
            <p:ph type="title"/>
          </p:nvPr>
        </p:nvSpPr>
        <p:spPr>
          <a:xfrm>
            <a:off x="2209800" y="0"/>
            <a:ext cx="8421688" cy="909345"/>
          </a:xfrm>
        </p:spPr>
        <p:txBody>
          <a:bodyPr anchor="ctr">
            <a:normAutofit/>
          </a:bodyPr>
          <a:lstStyle/>
          <a:p>
            <a:r>
              <a:rPr lang="en-US"/>
              <a:t>DATA PREPARATION</a:t>
            </a:r>
          </a:p>
        </p:txBody>
      </p:sp>
      <p:sp>
        <p:nvSpPr>
          <p:cNvPr id="10" name="Footer Placeholder 9">
            <a:extLst>
              <a:ext uri="{FF2B5EF4-FFF2-40B4-BE49-F238E27FC236}">
                <a16:creationId xmlns:a16="http://schemas.microsoft.com/office/drawing/2014/main" id="{74464FE3-53B9-9488-7B98-4B78F9EC1B1B}"/>
              </a:ext>
            </a:extLst>
          </p:cNvPr>
          <p:cNvSpPr>
            <a:spLocks noGrp="1"/>
          </p:cNvSpPr>
          <p:nvPr>
            <p:ph type="ftr" sz="quarter" idx="11"/>
          </p:nvPr>
        </p:nvSpPr>
        <p:spPr/>
        <p:txBody>
          <a:bodyPr/>
          <a:lstStyle/>
          <a:p>
            <a:r>
              <a:rPr lang="en-US" sz="900" b="0" i="0">
                <a:effectLst/>
              </a:rPr>
              <a:t>MTA Subway Terminal On-Time Performance ANALYSIS</a:t>
            </a:r>
            <a:endParaRPr lang="en-US"/>
          </a:p>
        </p:txBody>
      </p:sp>
      <p:sp>
        <p:nvSpPr>
          <p:cNvPr id="11" name="Slide Number Placeholder 10">
            <a:extLst>
              <a:ext uri="{FF2B5EF4-FFF2-40B4-BE49-F238E27FC236}">
                <a16:creationId xmlns:a16="http://schemas.microsoft.com/office/drawing/2014/main" id="{24A0B166-42C8-6F57-682C-B6E46B52D487}"/>
              </a:ext>
            </a:extLst>
          </p:cNvPr>
          <p:cNvSpPr>
            <a:spLocks noGrp="1"/>
          </p:cNvSpPr>
          <p:nvPr>
            <p:ph type="sldNum" sz="quarter" idx="12"/>
          </p:nvPr>
        </p:nvSpPr>
        <p:spPr>
          <a:xfrm>
            <a:off x="8339138" y="6356350"/>
            <a:ext cx="2743200" cy="365125"/>
          </a:xfrm>
        </p:spPr>
        <p:txBody>
          <a:bodyPr/>
          <a:lstStyle/>
          <a:p>
            <a:fld id="{A49DFD55-3C28-40EF-9E31-A92D2E4017FF}" type="slidenum">
              <a:rPr lang="en-US" smtClean="0"/>
              <a:pPr/>
              <a:t>5</a:t>
            </a:fld>
            <a:endParaRPr lang="en-US"/>
          </a:p>
        </p:txBody>
      </p:sp>
      <p:sp>
        <p:nvSpPr>
          <p:cNvPr id="13" name="TextBox 12">
            <a:extLst>
              <a:ext uri="{FF2B5EF4-FFF2-40B4-BE49-F238E27FC236}">
                <a16:creationId xmlns:a16="http://schemas.microsoft.com/office/drawing/2014/main" id="{D3E57788-CF5D-506F-D9D2-AE25968C29B6}"/>
              </a:ext>
            </a:extLst>
          </p:cNvPr>
          <p:cNvSpPr txBox="1"/>
          <p:nvPr/>
        </p:nvSpPr>
        <p:spPr>
          <a:xfrm>
            <a:off x="553368" y="1422103"/>
            <a:ext cx="11342440" cy="923330"/>
          </a:xfrm>
          <a:prstGeom prst="rect">
            <a:avLst/>
          </a:prstGeom>
          <a:noFill/>
        </p:spPr>
        <p:txBody>
          <a:bodyPr wrap="square" lIns="91440" tIns="45720" rIns="91440" bIns="45720" anchor="t">
            <a:spAutoFit/>
          </a:bodyPr>
          <a:lstStyle/>
          <a:p>
            <a:pPr>
              <a:spcAft>
                <a:spcPts val="1200"/>
              </a:spcAft>
            </a:pPr>
            <a:br>
              <a:rPr lang="en-US" dirty="0"/>
            </a:br>
            <a:br>
              <a:rPr lang="en-US" dirty="0"/>
            </a:br>
            <a:endParaRPr lang="en-US" dirty="0"/>
          </a:p>
        </p:txBody>
      </p:sp>
      <p:sp>
        <p:nvSpPr>
          <p:cNvPr id="14" name="TextBox 13">
            <a:extLst>
              <a:ext uri="{FF2B5EF4-FFF2-40B4-BE49-F238E27FC236}">
                <a16:creationId xmlns:a16="http://schemas.microsoft.com/office/drawing/2014/main" id="{B4D36B05-51C8-97D2-3E6E-56B46CF6F2CC}"/>
              </a:ext>
            </a:extLst>
          </p:cNvPr>
          <p:cNvSpPr txBox="1"/>
          <p:nvPr/>
        </p:nvSpPr>
        <p:spPr>
          <a:xfrm>
            <a:off x="610708" y="752713"/>
            <a:ext cx="5809936" cy="5786199"/>
          </a:xfrm>
          <a:prstGeom prst="rect">
            <a:avLst/>
          </a:prstGeom>
          <a:noFill/>
        </p:spPr>
        <p:txBody>
          <a:bodyPr wrap="square" lIns="91440" tIns="45720" rIns="91440" bIns="45720" anchor="t">
            <a:spAutoFit/>
          </a:bodyPr>
          <a:lstStyle/>
          <a:p>
            <a:pPr algn="just">
              <a:defRPr/>
            </a:pPr>
            <a:r>
              <a:rPr lang="en-US" sz="1600">
                <a:solidFill>
                  <a:srgbClr val="000000"/>
                </a:solidFill>
                <a:latin typeface="League Spartan"/>
              </a:rPr>
              <a:t>                                        </a:t>
            </a:r>
            <a:r>
              <a:rPr kumimoji="0" lang="en-US" sz="1600" b="1" i="0" u="none" strike="noStrike" kern="1200" cap="none" spc="0" normalizeH="0" baseline="0" noProof="0">
                <a:ln>
                  <a:noFill/>
                </a:ln>
                <a:solidFill>
                  <a:srgbClr val="000000"/>
                </a:solidFill>
                <a:effectLst/>
                <a:uLnTx/>
                <a:uFillTx/>
                <a:latin typeface="League Spartan"/>
                <a:ea typeface="+mn-ea"/>
                <a:cs typeface="+mn-cs"/>
              </a:rPr>
              <a:t>The dataset</a:t>
            </a:r>
            <a:endParaRPr lang="en-US" sz="1600" b="1" i="0" u="none" strike="noStrike" kern="1200" cap="none" spc="0" normalizeH="0" baseline="0" noProof="0">
              <a:ln>
                <a:noFill/>
              </a:ln>
              <a:solidFill>
                <a:srgbClr val="000000"/>
              </a:solidFill>
              <a:effectLst/>
              <a:uLnTx/>
              <a:uFillTx/>
              <a:latin typeface="League Spartan"/>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600" b="0" i="0" u="none" strike="noStrike" kern="1200" cap="none" spc="0" normalizeH="0" baseline="0" noProof="0" dirty="0">
              <a:ln>
                <a:noFill/>
              </a:ln>
              <a:solidFill>
                <a:srgbClr val="000000"/>
              </a:solidFill>
              <a:effectLst/>
              <a:uLnTx/>
              <a:uFillTx/>
              <a:latin typeface="Tenorite"/>
            </a:endParaRPr>
          </a:p>
          <a:p>
            <a:pPr marL="285750" indent="-285750" algn="just" rtl="0">
              <a:spcBef>
                <a:spcPts val="0"/>
              </a:spcBef>
              <a:spcAft>
                <a:spcPts val="0"/>
              </a:spcAft>
              <a:buFont typeface="Arial" panose="020B0604020202020204" pitchFamily="34" charset="0"/>
              <a:buChar char="•"/>
            </a:pPr>
            <a:r>
              <a:rPr lang="en-US" sz="1600" b="0" i="0" u="none" strike="noStrike" dirty="0">
                <a:solidFill>
                  <a:srgbClr val="374151"/>
                </a:solidFill>
                <a:effectLst/>
                <a:latin typeface="Söhne"/>
              </a:rPr>
              <a:t>The dataset was </a:t>
            </a:r>
            <a:r>
              <a:rPr lang="en-US" sz="1600" dirty="0">
                <a:solidFill>
                  <a:srgbClr val="374151"/>
                </a:solidFill>
                <a:latin typeface="Söhne"/>
              </a:rPr>
              <a:t>sourced from </a:t>
            </a:r>
            <a:r>
              <a:rPr lang="en-US" sz="1600">
                <a:solidFill>
                  <a:srgbClr val="374151"/>
                </a:solidFill>
                <a:latin typeface="Söhne"/>
              </a:rPr>
              <a:t>data.gov</a:t>
            </a:r>
            <a:r>
              <a:rPr lang="en-US" sz="1600" dirty="0">
                <a:solidFill>
                  <a:srgbClr val="374151"/>
                </a:solidFill>
                <a:latin typeface="Söhne"/>
              </a:rPr>
              <a:t>. It </a:t>
            </a:r>
            <a:r>
              <a:rPr lang="en-US" sz="1600" b="0" i="0" u="none" strike="noStrike" dirty="0">
                <a:solidFill>
                  <a:srgbClr val="374151"/>
                </a:solidFill>
                <a:effectLst/>
                <a:latin typeface="Söhne"/>
              </a:rPr>
              <a:t>includes the information on the on-time performance of subway terminals </a:t>
            </a:r>
            <a:r>
              <a:rPr lang="en-US" sz="1600" b="0" i="0" u="none" strike="noStrike" dirty="0" err="1">
                <a:solidFill>
                  <a:srgbClr val="374151"/>
                </a:solidFill>
                <a:effectLst/>
                <a:latin typeface="Söhne"/>
              </a:rPr>
              <a:t>inNew</a:t>
            </a:r>
            <a:r>
              <a:rPr lang="en-US" sz="1600" b="0" i="0" u="none" strike="noStrike" dirty="0">
                <a:solidFill>
                  <a:srgbClr val="374151"/>
                </a:solidFill>
                <a:effectLst/>
                <a:latin typeface="Söhne"/>
              </a:rPr>
              <a:t> York City between 2015-2019.</a:t>
            </a:r>
          </a:p>
          <a:p>
            <a:pPr marL="285750" indent="-285750" algn="just">
              <a:buFont typeface="Arial" panose="020B0604020202020204" pitchFamily="34" charset="0"/>
              <a:buChar char="•"/>
            </a:pPr>
            <a:r>
              <a:rPr lang="en-US" sz="1600" b="0" i="0" u="none" strike="noStrike" dirty="0">
                <a:solidFill>
                  <a:srgbClr val="374151"/>
                </a:solidFill>
                <a:effectLst/>
                <a:latin typeface="Söhne"/>
              </a:rPr>
              <a:t>The dataset has 7 columns: month, line, division, </a:t>
            </a:r>
            <a:r>
              <a:rPr lang="en-US" sz="1600" b="0" i="0" u="none" strike="noStrike" dirty="0" err="1">
                <a:solidFill>
                  <a:srgbClr val="374151"/>
                </a:solidFill>
                <a:effectLst/>
                <a:latin typeface="Söhne"/>
              </a:rPr>
              <a:t>day_type</a:t>
            </a:r>
            <a:r>
              <a:rPr lang="en-US" sz="1600" b="0" i="0" u="none" strike="noStrike" dirty="0">
                <a:solidFill>
                  <a:srgbClr val="374151"/>
                </a:solidFill>
                <a:effectLst/>
                <a:latin typeface="Söhne"/>
              </a:rPr>
              <a:t>, </a:t>
            </a:r>
            <a:r>
              <a:rPr lang="en-US" sz="1600" b="0" i="0" u="none" strike="noStrike" dirty="0" err="1">
                <a:solidFill>
                  <a:srgbClr val="374151"/>
                </a:solidFill>
                <a:effectLst/>
                <a:latin typeface="Söhne"/>
              </a:rPr>
              <a:t>num_on_time_trips</a:t>
            </a:r>
            <a:r>
              <a:rPr lang="en-US" sz="1600" b="0" i="0" u="none" strike="noStrike" dirty="0">
                <a:solidFill>
                  <a:srgbClr val="374151"/>
                </a:solidFill>
                <a:effectLst/>
                <a:latin typeface="Söhne"/>
              </a:rPr>
              <a:t>, </a:t>
            </a:r>
            <a:r>
              <a:rPr lang="en-US" sz="1600" b="0" i="0" u="none" strike="noStrike" dirty="0" err="1">
                <a:solidFill>
                  <a:srgbClr val="374151"/>
                </a:solidFill>
                <a:effectLst/>
                <a:latin typeface="Söhne"/>
              </a:rPr>
              <a:t>num_sched_trips</a:t>
            </a:r>
            <a:r>
              <a:rPr lang="en-US" sz="1600" b="0" i="0" u="none" strike="noStrike" dirty="0">
                <a:solidFill>
                  <a:srgbClr val="374151"/>
                </a:solidFill>
                <a:effectLst/>
                <a:latin typeface="Söhne"/>
              </a:rPr>
              <a:t>, and </a:t>
            </a:r>
            <a:r>
              <a:rPr lang="en-US" sz="1600" b="0" i="0" u="none" strike="noStrike" err="1">
                <a:solidFill>
                  <a:srgbClr val="374151"/>
                </a:solidFill>
                <a:effectLst/>
                <a:latin typeface="Söhne"/>
              </a:rPr>
              <a:t>terminal_on_time_performance</a:t>
            </a:r>
            <a:r>
              <a:rPr lang="en-US" sz="1600" b="0" i="0" u="none" strike="noStrike" dirty="0">
                <a:solidFill>
                  <a:srgbClr val="374151"/>
                </a:solidFill>
                <a:effectLst/>
                <a:latin typeface="Söhne"/>
              </a:rPr>
              <a:t>.</a:t>
            </a:r>
            <a:r>
              <a:rPr lang="en-US" sz="1600" dirty="0">
                <a:solidFill>
                  <a:srgbClr val="374151"/>
                </a:solidFill>
                <a:latin typeface="Söhne"/>
              </a:rPr>
              <a:t> </a:t>
            </a:r>
            <a:r>
              <a:rPr lang="en-US" sz="1100" dirty="0">
                <a:solidFill>
                  <a:srgbClr val="374151"/>
                </a:solidFill>
                <a:latin typeface="Times New Roman"/>
                <a:cs typeface="Times New Roman"/>
              </a:rPr>
              <a:t>[</a:t>
            </a:r>
            <a:r>
              <a:rPr lang="en-US" sz="1100" dirty="0">
                <a:latin typeface="Times New Roman"/>
                <a:cs typeface="Times New Roman"/>
              </a:rPr>
              <a:t>1665 rows × 7 columns]</a:t>
            </a:r>
            <a:endParaRPr lang="en-US" sz="1100" b="0" i="0" u="none" strike="noStrike" dirty="0">
              <a:effectLst/>
              <a:latin typeface="Times New Roman"/>
              <a:cs typeface="Times New Roman"/>
            </a:endParaRPr>
          </a:p>
          <a:p>
            <a:pPr marL="285750" indent="-285750" algn="just">
              <a:buFont typeface="Arial" panose="020B0604020202020204" pitchFamily="34" charset="0"/>
              <a:buChar char="•"/>
            </a:pPr>
            <a:r>
              <a:rPr lang="en-US" sz="1600" dirty="0">
                <a:solidFill>
                  <a:srgbClr val="374151"/>
                </a:solidFill>
                <a:latin typeface="Söhne"/>
              </a:rPr>
              <a:t>The month column indicates the month and year and the "line" column indicates the subway line (e.g., 1, 2, 3, A, B, C, S 42nd, S </a:t>
            </a:r>
            <a:r>
              <a:rPr lang="en-US" sz="1600" dirty="0" err="1">
                <a:solidFill>
                  <a:srgbClr val="374151"/>
                </a:solidFill>
                <a:latin typeface="Söhne"/>
              </a:rPr>
              <a:t>Fkln</a:t>
            </a:r>
            <a:r>
              <a:rPr lang="en-US" sz="1600" dirty="0">
                <a:solidFill>
                  <a:srgbClr val="374151"/>
                </a:solidFill>
                <a:latin typeface="Söhne"/>
              </a:rPr>
              <a:t>, S Rock).</a:t>
            </a:r>
          </a:p>
          <a:p>
            <a:pPr marL="285750" indent="-285750" algn="just">
              <a:buFont typeface="Arial" panose="020B0604020202020204" pitchFamily="34" charset="0"/>
              <a:buChar char="•"/>
            </a:pPr>
            <a:r>
              <a:rPr lang="en-US" sz="1600" b="0" i="0" u="none" strike="noStrike" dirty="0">
                <a:solidFill>
                  <a:srgbClr val="374151"/>
                </a:solidFill>
                <a:effectLst/>
                <a:latin typeface="Söhne"/>
              </a:rPr>
              <a:t>The "division" column indicates the </a:t>
            </a:r>
            <a:r>
              <a:rPr lang="en-US" sz="1600" i="0" u="none" strike="noStrike" dirty="0">
                <a:solidFill>
                  <a:srgbClr val="374151"/>
                </a:solidFill>
                <a:effectLst/>
                <a:latin typeface="Söhne"/>
              </a:rPr>
              <a:t>subway</a:t>
            </a:r>
            <a:r>
              <a:rPr lang="en-US" sz="1600" b="0" i="0" u="none" strike="noStrike" dirty="0">
                <a:solidFill>
                  <a:srgbClr val="374151"/>
                </a:solidFill>
                <a:effectLst/>
                <a:latin typeface="Söhne"/>
              </a:rPr>
              <a:t> division (A or B Division) while the </a:t>
            </a:r>
            <a:r>
              <a:rPr lang="en-US" sz="1600" b="0" i="0" u="none" strike="noStrike" dirty="0" err="1">
                <a:solidFill>
                  <a:srgbClr val="374151"/>
                </a:solidFill>
                <a:effectLst/>
                <a:latin typeface="Söhne"/>
              </a:rPr>
              <a:t>day_type</a:t>
            </a:r>
            <a:r>
              <a:rPr lang="en-US" sz="1600" b="0" i="0" u="none" strike="noStrike" dirty="0">
                <a:solidFill>
                  <a:srgbClr val="374151"/>
                </a:solidFill>
                <a:effectLst/>
                <a:latin typeface="Söhne"/>
              </a:rPr>
              <a:t> column indicates whether the data was collected on a weekday (1) or a weekend (2).</a:t>
            </a:r>
          </a:p>
          <a:p>
            <a:pPr marL="285750" indent="-285750" algn="just">
              <a:buFont typeface="Arial" panose="020B0604020202020204" pitchFamily="34" charset="0"/>
              <a:buChar char="•"/>
            </a:pPr>
            <a:r>
              <a:rPr lang="en-US" sz="1600" b="0" i="0" u="none" strike="noStrike" dirty="0">
                <a:solidFill>
                  <a:srgbClr val="374151"/>
                </a:solidFill>
                <a:effectLst/>
                <a:latin typeface="Söhne"/>
              </a:rPr>
              <a:t>The "</a:t>
            </a:r>
            <a:r>
              <a:rPr lang="en-US" sz="1600" b="1" i="0" u="none" strike="noStrike" dirty="0" err="1">
                <a:solidFill>
                  <a:srgbClr val="374151"/>
                </a:solidFill>
                <a:effectLst/>
                <a:latin typeface="Söhne"/>
              </a:rPr>
              <a:t>num_on_time_trips</a:t>
            </a:r>
            <a:r>
              <a:rPr lang="en-US" sz="1600" b="0" i="0" u="none" strike="noStrike" dirty="0">
                <a:solidFill>
                  <a:srgbClr val="374151"/>
                </a:solidFill>
                <a:effectLst/>
                <a:latin typeface="Söhne"/>
              </a:rPr>
              <a:t>" column indicates the number of on-time trips recorded for the given terminal, line, division, and day type.</a:t>
            </a:r>
          </a:p>
          <a:p>
            <a:pPr marL="285750" indent="-285750" algn="just">
              <a:buFont typeface="Arial" panose="020B0604020202020204" pitchFamily="34" charset="0"/>
              <a:buChar char="•"/>
            </a:pPr>
            <a:r>
              <a:rPr lang="en-US" sz="1600" b="0" i="0" u="none" strike="noStrike" dirty="0">
                <a:solidFill>
                  <a:srgbClr val="374151"/>
                </a:solidFill>
                <a:effectLst/>
                <a:latin typeface="Söhne"/>
              </a:rPr>
              <a:t>The "</a:t>
            </a:r>
            <a:r>
              <a:rPr lang="en-US" sz="1600" b="1" i="0" u="none" strike="noStrike" dirty="0" err="1">
                <a:solidFill>
                  <a:srgbClr val="374151"/>
                </a:solidFill>
                <a:effectLst/>
                <a:latin typeface="Söhne"/>
              </a:rPr>
              <a:t>num_sched_trips</a:t>
            </a:r>
            <a:r>
              <a:rPr lang="en-US" sz="1600" b="0" i="0" u="none" strike="noStrike" dirty="0">
                <a:solidFill>
                  <a:srgbClr val="374151"/>
                </a:solidFill>
                <a:effectLst/>
                <a:latin typeface="Söhne"/>
              </a:rPr>
              <a:t>" column indicates the number of scheduled trips recorded for the given terminal, line, division, and day type.</a:t>
            </a:r>
          </a:p>
          <a:p>
            <a:pPr marL="285750" indent="-285750" algn="just">
              <a:buFont typeface="Arial" panose="020B0604020202020204" pitchFamily="34" charset="0"/>
              <a:buChar char="•"/>
            </a:pPr>
            <a:r>
              <a:rPr lang="en-US" sz="1600" b="0" i="0" u="none" strike="noStrike" dirty="0">
                <a:solidFill>
                  <a:srgbClr val="374151"/>
                </a:solidFill>
                <a:effectLst/>
                <a:latin typeface="Söhne"/>
              </a:rPr>
              <a:t>The "</a:t>
            </a:r>
            <a:r>
              <a:rPr lang="en-US" sz="1600" b="1" i="0" u="none" strike="noStrike" err="1">
                <a:solidFill>
                  <a:srgbClr val="374151"/>
                </a:solidFill>
                <a:effectLst/>
                <a:latin typeface="Söhne"/>
              </a:rPr>
              <a:t>terminal_on_time_performance</a:t>
            </a:r>
            <a:r>
              <a:rPr lang="en-US" sz="1600" b="0" i="0" u="none" strike="noStrike" dirty="0">
                <a:solidFill>
                  <a:srgbClr val="374151"/>
                </a:solidFill>
                <a:effectLst/>
                <a:latin typeface="Söhne"/>
              </a:rPr>
              <a:t>" column indicates the percentage of on-time trips for the given terminal, line, division, an</a:t>
            </a:r>
            <a:r>
              <a:rPr lang="en-US" b="0" i="0" u="none" strike="noStrike" dirty="0">
                <a:solidFill>
                  <a:srgbClr val="374151"/>
                </a:solidFill>
                <a:effectLst/>
                <a:latin typeface="Söhne"/>
              </a:rPr>
              <a:t>d day type.</a:t>
            </a:r>
          </a:p>
        </p:txBody>
      </p:sp>
      <p:pic>
        <p:nvPicPr>
          <p:cNvPr id="2" name="Picture 2" descr="Table&#10;&#10;Description automatically generated">
            <a:extLst>
              <a:ext uri="{FF2B5EF4-FFF2-40B4-BE49-F238E27FC236}">
                <a16:creationId xmlns:a16="http://schemas.microsoft.com/office/drawing/2014/main" id="{3D4666A2-9C28-19F9-C3D0-9916F543BFEB}"/>
              </a:ext>
            </a:extLst>
          </p:cNvPr>
          <p:cNvPicPr>
            <a:picLocks noChangeAspect="1"/>
          </p:cNvPicPr>
          <p:nvPr/>
        </p:nvPicPr>
        <p:blipFill>
          <a:blip r:embed="rId2"/>
          <a:stretch>
            <a:fillRect/>
          </a:stretch>
        </p:blipFill>
        <p:spPr>
          <a:xfrm>
            <a:off x="6319691" y="2342861"/>
            <a:ext cx="5868040" cy="2863838"/>
          </a:xfrm>
          <a:prstGeom prst="rect">
            <a:avLst/>
          </a:prstGeom>
        </p:spPr>
      </p:pic>
    </p:spTree>
    <p:extLst>
      <p:ext uri="{BB962C8B-B14F-4D97-AF65-F5344CB8AC3E}">
        <p14:creationId xmlns:p14="http://schemas.microsoft.com/office/powerpoint/2010/main" val="383620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4464FE3-53B9-9488-7B98-4B78F9EC1B1B}"/>
              </a:ext>
            </a:extLst>
          </p:cNvPr>
          <p:cNvSpPr>
            <a:spLocks noGrp="1"/>
          </p:cNvSpPr>
          <p:nvPr>
            <p:ph type="ftr" sz="quarter" idx="11"/>
          </p:nvPr>
        </p:nvSpPr>
        <p:spPr/>
        <p:txBody>
          <a:bodyPr/>
          <a:lstStyle/>
          <a:p>
            <a:r>
              <a:rPr lang="en-US" sz="900" b="0" i="0">
                <a:effectLst/>
              </a:rPr>
              <a:t>MTA Subway Terminal On-Time Performance ANALYSIS</a:t>
            </a:r>
            <a:endParaRPr lang="en-US"/>
          </a:p>
        </p:txBody>
      </p:sp>
      <p:sp>
        <p:nvSpPr>
          <p:cNvPr id="11" name="Slide Number Placeholder 10">
            <a:extLst>
              <a:ext uri="{FF2B5EF4-FFF2-40B4-BE49-F238E27FC236}">
                <a16:creationId xmlns:a16="http://schemas.microsoft.com/office/drawing/2014/main" id="{24A0B166-42C8-6F57-682C-B6E46B52D487}"/>
              </a:ext>
            </a:extLst>
          </p:cNvPr>
          <p:cNvSpPr>
            <a:spLocks noGrp="1"/>
          </p:cNvSpPr>
          <p:nvPr>
            <p:ph type="sldNum" sz="quarter" idx="12"/>
          </p:nvPr>
        </p:nvSpPr>
        <p:spPr>
          <a:xfrm>
            <a:off x="8339138" y="6356350"/>
            <a:ext cx="2743200" cy="365125"/>
          </a:xfrm>
        </p:spPr>
        <p:txBody>
          <a:bodyPr/>
          <a:lstStyle/>
          <a:p>
            <a:fld id="{A49DFD55-3C28-40EF-9E31-A92D2E4017FF}" type="slidenum">
              <a:rPr lang="en-US" smtClean="0"/>
              <a:pPr/>
              <a:t>6</a:t>
            </a:fld>
            <a:endParaRPr lang="en-US"/>
          </a:p>
        </p:txBody>
      </p:sp>
      <p:sp>
        <p:nvSpPr>
          <p:cNvPr id="13" name="TextBox 12">
            <a:extLst>
              <a:ext uri="{FF2B5EF4-FFF2-40B4-BE49-F238E27FC236}">
                <a16:creationId xmlns:a16="http://schemas.microsoft.com/office/drawing/2014/main" id="{D3E57788-CF5D-506F-D9D2-AE25968C29B6}"/>
              </a:ext>
            </a:extLst>
          </p:cNvPr>
          <p:cNvSpPr txBox="1"/>
          <p:nvPr/>
        </p:nvSpPr>
        <p:spPr>
          <a:xfrm>
            <a:off x="553368" y="1422103"/>
            <a:ext cx="11342440" cy="923330"/>
          </a:xfrm>
          <a:prstGeom prst="rect">
            <a:avLst/>
          </a:prstGeom>
          <a:noFill/>
        </p:spPr>
        <p:txBody>
          <a:bodyPr wrap="square">
            <a:spAutoFit/>
          </a:bodyPr>
          <a:lstStyle/>
          <a:p>
            <a:pPr>
              <a:spcAft>
                <a:spcPts val="1200"/>
              </a:spcAft>
            </a:pPr>
            <a:br>
              <a:rPr lang="en-US"/>
            </a:br>
            <a:br>
              <a:rPr lang="en-US"/>
            </a:br>
            <a:endParaRPr lang="en-US"/>
          </a:p>
        </p:txBody>
      </p:sp>
      <p:sp>
        <p:nvSpPr>
          <p:cNvPr id="4" name="TextBox 3">
            <a:extLst>
              <a:ext uri="{FF2B5EF4-FFF2-40B4-BE49-F238E27FC236}">
                <a16:creationId xmlns:a16="http://schemas.microsoft.com/office/drawing/2014/main" id="{444A4383-ED91-B78B-83BE-E9D55EC69CDB}"/>
              </a:ext>
            </a:extLst>
          </p:cNvPr>
          <p:cNvSpPr txBox="1"/>
          <p:nvPr/>
        </p:nvSpPr>
        <p:spPr>
          <a:xfrm>
            <a:off x="623052" y="1481142"/>
            <a:ext cx="7300078" cy="1323439"/>
          </a:xfrm>
          <a:prstGeom prst="rect">
            <a:avLst/>
          </a:prstGeom>
          <a:noFill/>
        </p:spPr>
        <p:txBody>
          <a:bodyPr wrap="square" rtlCol="0">
            <a:spAutoFit/>
          </a:bodyPr>
          <a:lstStyle/>
          <a:p>
            <a:r>
              <a:rPr lang="en-US" sz="2000" b="0" i="0" dirty="0">
                <a:solidFill>
                  <a:srgbClr val="374151"/>
                </a:solidFill>
                <a:effectLst/>
                <a:latin typeface="+mj-lt"/>
              </a:rPr>
              <a:t>There were 23 null values in the columns '</a:t>
            </a:r>
            <a:r>
              <a:rPr lang="en-US" sz="2000" b="0" i="0" dirty="0" err="1">
                <a:solidFill>
                  <a:srgbClr val="374151"/>
                </a:solidFill>
                <a:effectLst/>
                <a:latin typeface="+mj-lt"/>
              </a:rPr>
              <a:t>num_on_time_trips</a:t>
            </a:r>
            <a:r>
              <a:rPr lang="en-US" sz="2000" b="0" i="0" dirty="0">
                <a:solidFill>
                  <a:srgbClr val="374151"/>
                </a:solidFill>
                <a:effectLst/>
                <a:latin typeface="+mj-lt"/>
              </a:rPr>
              <a:t>', '</a:t>
            </a:r>
            <a:r>
              <a:rPr lang="en-US" sz="2000" b="0" i="0" dirty="0" err="1">
                <a:solidFill>
                  <a:srgbClr val="374151"/>
                </a:solidFill>
                <a:effectLst/>
                <a:latin typeface="+mj-lt"/>
              </a:rPr>
              <a:t>num_sched_trips</a:t>
            </a:r>
            <a:r>
              <a:rPr lang="en-US" sz="2000" b="0" i="0" dirty="0">
                <a:solidFill>
                  <a:srgbClr val="374151"/>
                </a:solidFill>
                <a:effectLst/>
                <a:latin typeface="+mj-lt"/>
              </a:rPr>
              <a:t>', and 'terminal_on_time_performance’. </a:t>
            </a:r>
          </a:p>
          <a:p>
            <a:endParaRPr lang="en-US" sz="2000" dirty="0">
              <a:solidFill>
                <a:srgbClr val="374151"/>
              </a:solidFill>
              <a:latin typeface="+mj-lt"/>
            </a:endParaRPr>
          </a:p>
          <a:p>
            <a:endParaRPr lang="en-US" sz="2000" dirty="0">
              <a:latin typeface="+mj-lt"/>
            </a:endParaRPr>
          </a:p>
        </p:txBody>
      </p:sp>
      <p:pic>
        <p:nvPicPr>
          <p:cNvPr id="5" name="Picture 4">
            <a:extLst>
              <a:ext uri="{FF2B5EF4-FFF2-40B4-BE49-F238E27FC236}">
                <a16:creationId xmlns:a16="http://schemas.microsoft.com/office/drawing/2014/main" id="{B64212E9-6764-5DFD-4C8C-2845ACDF1E35}"/>
              </a:ext>
            </a:extLst>
          </p:cNvPr>
          <p:cNvPicPr>
            <a:picLocks noChangeAspect="1"/>
          </p:cNvPicPr>
          <p:nvPr/>
        </p:nvPicPr>
        <p:blipFill rotWithShape="1">
          <a:blip r:embed="rId2"/>
          <a:srcRect r="24014"/>
          <a:stretch/>
        </p:blipFill>
        <p:spPr>
          <a:xfrm>
            <a:off x="7992814" y="1325563"/>
            <a:ext cx="3528010" cy="2034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a:extLst>
              <a:ext uri="{FF2B5EF4-FFF2-40B4-BE49-F238E27FC236}">
                <a16:creationId xmlns:a16="http://schemas.microsoft.com/office/drawing/2014/main" id="{3B239F77-46B1-B58E-80AD-96F124E341F8}"/>
              </a:ext>
            </a:extLst>
          </p:cNvPr>
          <p:cNvSpPr txBox="1">
            <a:spLocks/>
          </p:cNvSpPr>
          <p:nvPr/>
        </p:nvSpPr>
        <p:spPr>
          <a:xfrm>
            <a:off x="2209800" y="0"/>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DATA PREPARATION</a:t>
            </a:r>
          </a:p>
        </p:txBody>
      </p:sp>
      <p:pic>
        <p:nvPicPr>
          <p:cNvPr id="9" name="Picture 8" descr="Text, letter&#10;&#10;Description automatically generated">
            <a:extLst>
              <a:ext uri="{FF2B5EF4-FFF2-40B4-BE49-F238E27FC236}">
                <a16:creationId xmlns:a16="http://schemas.microsoft.com/office/drawing/2014/main" id="{B7C11101-39B8-A2AE-7654-F7C2C269D57A}"/>
              </a:ext>
            </a:extLst>
          </p:cNvPr>
          <p:cNvPicPr>
            <a:picLocks noChangeAspect="1"/>
          </p:cNvPicPr>
          <p:nvPr/>
        </p:nvPicPr>
        <p:blipFill>
          <a:blip r:embed="rId3"/>
          <a:stretch>
            <a:fillRect/>
          </a:stretch>
        </p:blipFill>
        <p:spPr>
          <a:xfrm>
            <a:off x="727323" y="3384030"/>
            <a:ext cx="3962400" cy="187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39789557-5B79-82B0-F577-5988911014D2}"/>
              </a:ext>
            </a:extLst>
          </p:cNvPr>
          <p:cNvSpPr txBox="1"/>
          <p:nvPr/>
        </p:nvSpPr>
        <p:spPr>
          <a:xfrm>
            <a:off x="4981576" y="4215914"/>
            <a:ext cx="6100762" cy="1754326"/>
          </a:xfrm>
          <a:prstGeom prst="rect">
            <a:avLst/>
          </a:prstGeom>
          <a:noFill/>
        </p:spPr>
        <p:txBody>
          <a:bodyPr wrap="square">
            <a:spAutoFit/>
          </a:bodyPr>
          <a:lstStyle/>
          <a:p>
            <a:r>
              <a:rPr lang="en-US" sz="1800" dirty="0"/>
              <a:t>The mean of the three columns was calculated, then it was used to fill the missing values. </a:t>
            </a:r>
          </a:p>
          <a:p>
            <a:endParaRPr lang="en-US" sz="1800" dirty="0">
              <a:latin typeface="+mj-lt"/>
            </a:endParaRPr>
          </a:p>
          <a:p>
            <a:r>
              <a:rPr lang="en-US" sz="1800" b="0" i="0" u="none" strike="noStrike" dirty="0">
                <a:solidFill>
                  <a:srgbClr val="374151"/>
                </a:solidFill>
                <a:effectLst/>
                <a:latin typeface="Söhne"/>
              </a:rPr>
              <a:t>This is done using the "</a:t>
            </a:r>
            <a:r>
              <a:rPr lang="en-US" sz="1800" b="0" i="0" u="none" strike="noStrike" dirty="0" err="1">
                <a:solidFill>
                  <a:srgbClr val="374151"/>
                </a:solidFill>
                <a:effectLst/>
                <a:latin typeface="Söhne"/>
              </a:rPr>
              <a:t>fillna</a:t>
            </a:r>
            <a:r>
              <a:rPr lang="en-US" sz="1800" b="0" i="0" u="none" strike="noStrike" dirty="0">
                <a:solidFill>
                  <a:srgbClr val="374151"/>
                </a:solidFill>
                <a:effectLst/>
                <a:latin typeface="Söhne"/>
              </a:rPr>
              <a:t>" method of the pandas </a:t>
            </a:r>
            <a:r>
              <a:rPr lang="en-US" sz="1800" b="0" i="0" u="none" strike="noStrike" dirty="0" err="1">
                <a:solidFill>
                  <a:srgbClr val="374151"/>
                </a:solidFill>
                <a:effectLst/>
                <a:latin typeface="Söhne"/>
              </a:rPr>
              <a:t>DataFrame</a:t>
            </a:r>
            <a:r>
              <a:rPr lang="en-US" sz="1800" b="0" i="0" u="none" strike="noStrike" dirty="0">
                <a:solidFill>
                  <a:srgbClr val="374151"/>
                </a:solidFill>
                <a:effectLst/>
                <a:latin typeface="Söhne"/>
              </a:rPr>
              <a:t>, which replaces any missing values in a specified column with the provided value</a:t>
            </a:r>
            <a:endParaRPr lang="en-US" dirty="0"/>
          </a:p>
        </p:txBody>
      </p:sp>
    </p:spTree>
    <p:extLst>
      <p:ext uri="{BB962C8B-B14F-4D97-AF65-F5344CB8AC3E}">
        <p14:creationId xmlns:p14="http://schemas.microsoft.com/office/powerpoint/2010/main" val="165909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D3E4166-12B1-DFF7-CA5A-20DBA41F05CF}"/>
              </a:ext>
            </a:extLst>
          </p:cNvPr>
          <p:cNvSpPr>
            <a:spLocks noGrp="1"/>
          </p:cNvSpPr>
          <p:nvPr>
            <p:ph type="title"/>
          </p:nvPr>
        </p:nvSpPr>
        <p:spPr>
          <a:xfrm>
            <a:off x="2209800" y="0"/>
            <a:ext cx="8421688" cy="1325563"/>
          </a:xfrm>
        </p:spPr>
        <p:txBody>
          <a:bodyPr anchor="ctr">
            <a:normAutofit/>
          </a:bodyPr>
          <a:lstStyle/>
          <a:p>
            <a:r>
              <a:rPr lang="en-US"/>
              <a:t>EXPLORATORY DATA ANALYSIS</a:t>
            </a:r>
          </a:p>
        </p:txBody>
      </p:sp>
      <p:sp>
        <p:nvSpPr>
          <p:cNvPr id="16" name="Footer Placeholder 9">
            <a:extLst>
              <a:ext uri="{FF2B5EF4-FFF2-40B4-BE49-F238E27FC236}">
                <a16:creationId xmlns:a16="http://schemas.microsoft.com/office/drawing/2014/main" id="{ED9E01D0-0974-3CAA-BB23-D9CA810ACFD1}"/>
              </a:ext>
            </a:extLst>
          </p:cNvPr>
          <p:cNvSpPr>
            <a:spLocks noGrp="1"/>
          </p:cNvSpPr>
          <p:nvPr>
            <p:ph type="ftr" sz="quarter" idx="11"/>
          </p:nvPr>
        </p:nvSpPr>
        <p:spPr/>
        <p:txBody>
          <a:bodyPr/>
          <a:lstStyle/>
          <a:p>
            <a:r>
              <a:rPr lang="en-US" sz="900" b="0" i="0">
                <a:effectLst/>
              </a:rPr>
              <a:t>MTA Subway Terminal On-Time Performance ANALYSIS</a:t>
            </a:r>
            <a:endParaRPr lang="en-US"/>
          </a:p>
        </p:txBody>
      </p:sp>
      <p:sp>
        <p:nvSpPr>
          <p:cNvPr id="14" name="TextBox 13">
            <a:extLst>
              <a:ext uri="{FF2B5EF4-FFF2-40B4-BE49-F238E27FC236}">
                <a16:creationId xmlns:a16="http://schemas.microsoft.com/office/drawing/2014/main" id="{7FC08097-886C-4171-EA9E-5BC68878223D}"/>
              </a:ext>
            </a:extLst>
          </p:cNvPr>
          <p:cNvSpPr txBox="1"/>
          <p:nvPr/>
        </p:nvSpPr>
        <p:spPr>
          <a:xfrm>
            <a:off x="6420644" y="1952350"/>
            <a:ext cx="5543007" cy="646331"/>
          </a:xfrm>
          <a:prstGeom prst="rect">
            <a:avLst/>
          </a:prstGeom>
          <a:noFill/>
        </p:spPr>
        <p:txBody>
          <a:bodyPr wrap="square">
            <a:spAutoFit/>
          </a:bodyPr>
          <a:lstStyle/>
          <a:p>
            <a:pPr algn="ctr"/>
            <a:r>
              <a:rPr lang="en-US" sz="1800" b="1" kern="0">
                <a:effectLst/>
                <a:latin typeface="Arial" panose="020B0604020202020204" pitchFamily="34" charset="0"/>
                <a:ea typeface="Times New Roman" panose="02020603050405020304" pitchFamily="18" charset="0"/>
                <a:cs typeface="Times New Roman" panose="02020603050405020304" pitchFamily="18" charset="0"/>
              </a:rPr>
              <a:t>1. The best and worst "on-time terminal performance" </a:t>
            </a:r>
            <a:r>
              <a:rPr lang="en-US" sz="1800" b="1" i="1" kern="0">
                <a:effectLst/>
                <a:latin typeface="Arial" panose="020B0604020202020204" pitchFamily="34" charset="0"/>
                <a:ea typeface="Times New Roman" panose="02020603050405020304" pitchFamily="18" charset="0"/>
                <a:cs typeface="Times New Roman" panose="02020603050405020304" pitchFamily="18" charset="0"/>
              </a:rPr>
              <a:t>by year</a:t>
            </a:r>
            <a:r>
              <a:rPr lang="en-US" b="1">
                <a:effectLst/>
              </a:rPr>
              <a:t> </a:t>
            </a:r>
            <a:endParaRPr lang="en-US" b="1"/>
          </a:p>
        </p:txBody>
      </p:sp>
      <p:pic>
        <p:nvPicPr>
          <p:cNvPr id="15" name="Picture 2">
            <a:extLst>
              <a:ext uri="{FF2B5EF4-FFF2-40B4-BE49-F238E27FC236}">
                <a16:creationId xmlns:a16="http://schemas.microsoft.com/office/drawing/2014/main" id="{B41E5BAF-A5FF-4683-A827-D543D9483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80" y="1482726"/>
            <a:ext cx="6120064" cy="45637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498643-4518-CFFD-2CEC-7AE6D4430108}"/>
              </a:ext>
            </a:extLst>
          </p:cNvPr>
          <p:cNvSpPr txBox="1"/>
          <p:nvPr/>
        </p:nvSpPr>
        <p:spPr>
          <a:xfrm>
            <a:off x="7543925" y="3118259"/>
            <a:ext cx="4018339" cy="646331"/>
          </a:xfrm>
          <a:prstGeom prst="rect">
            <a:avLst/>
          </a:prstGeom>
          <a:noFill/>
        </p:spPr>
        <p:txBody>
          <a:bodyPr wrap="square">
            <a:spAutoFit/>
          </a:bodyPr>
          <a:lstStyle/>
          <a:p>
            <a:r>
              <a:rPr lang="en-US" i="1"/>
              <a:t>Best on-time terminal performance was in 2019 and worst was in 2017</a:t>
            </a:r>
          </a:p>
        </p:txBody>
      </p:sp>
    </p:spTree>
    <p:extLst>
      <p:ext uri="{BB962C8B-B14F-4D97-AF65-F5344CB8AC3E}">
        <p14:creationId xmlns:p14="http://schemas.microsoft.com/office/powerpoint/2010/main" val="3081672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DAC052A-B364-D3FF-EFF4-9C3EA2A0CC3A}"/>
              </a:ext>
            </a:extLst>
          </p:cNvPr>
          <p:cNvSpPr>
            <a:spLocks noGrp="1"/>
          </p:cNvSpPr>
          <p:nvPr>
            <p:ph type="title"/>
          </p:nvPr>
        </p:nvSpPr>
        <p:spPr>
          <a:xfrm>
            <a:off x="2209800" y="0"/>
            <a:ext cx="8421688" cy="1325563"/>
          </a:xfrm>
        </p:spPr>
        <p:txBody>
          <a:bodyPr anchor="ctr">
            <a:normAutofit/>
          </a:bodyPr>
          <a:lstStyle/>
          <a:p>
            <a:r>
              <a:rPr lang="en-US"/>
              <a:t>EXPLORATORY DATA ANALYSIS</a:t>
            </a:r>
          </a:p>
        </p:txBody>
      </p:sp>
      <p:sp>
        <p:nvSpPr>
          <p:cNvPr id="22" name="Footer Placeholder 9">
            <a:extLst>
              <a:ext uri="{FF2B5EF4-FFF2-40B4-BE49-F238E27FC236}">
                <a16:creationId xmlns:a16="http://schemas.microsoft.com/office/drawing/2014/main" id="{04974404-42F9-E36E-3F8A-3E9F003482BA}"/>
              </a:ext>
            </a:extLst>
          </p:cNvPr>
          <p:cNvSpPr>
            <a:spLocks noGrp="1"/>
          </p:cNvSpPr>
          <p:nvPr>
            <p:ph type="ftr" sz="quarter" idx="11"/>
          </p:nvPr>
        </p:nvSpPr>
        <p:spPr/>
        <p:txBody>
          <a:bodyPr/>
          <a:lstStyle/>
          <a:p>
            <a:r>
              <a:rPr lang="en-US" sz="900" b="0" i="0">
                <a:effectLst/>
              </a:rPr>
              <a:t>MTA Subway Terminal On-Time Performance ANALYSIS</a:t>
            </a:r>
            <a:endParaRPr lang="en-US"/>
          </a:p>
        </p:txBody>
      </p:sp>
      <p:sp>
        <p:nvSpPr>
          <p:cNvPr id="11" name="Slide Number Placeholder 10">
            <a:extLst>
              <a:ext uri="{FF2B5EF4-FFF2-40B4-BE49-F238E27FC236}">
                <a16:creationId xmlns:a16="http://schemas.microsoft.com/office/drawing/2014/main" id="{75B74F1F-0621-176F-5C78-B4F473912BDF}"/>
              </a:ext>
            </a:extLst>
          </p:cNvPr>
          <p:cNvSpPr>
            <a:spLocks noGrp="1"/>
          </p:cNvSpPr>
          <p:nvPr>
            <p:ph type="sldNum" sz="quarter" idx="12"/>
          </p:nvPr>
        </p:nvSpPr>
        <p:spPr/>
        <p:txBody>
          <a:bodyPr/>
          <a:lstStyle/>
          <a:p>
            <a:fld id="{A49DFD55-3C28-40EF-9E31-A92D2E4017FF}" type="slidenum">
              <a:rPr lang="en-US" smtClean="0"/>
              <a:pPr/>
              <a:t>8</a:t>
            </a:fld>
            <a:endParaRPr lang="en-US"/>
          </a:p>
        </p:txBody>
      </p:sp>
      <p:pic>
        <p:nvPicPr>
          <p:cNvPr id="17" name="Picture 16" descr="Chart, bar chart&#10;&#10;Description automatically generated">
            <a:extLst>
              <a:ext uri="{FF2B5EF4-FFF2-40B4-BE49-F238E27FC236}">
                <a16:creationId xmlns:a16="http://schemas.microsoft.com/office/drawing/2014/main" id="{A08BB6E5-5A50-7AE6-6F2A-444B7F200717}"/>
              </a:ext>
            </a:extLst>
          </p:cNvPr>
          <p:cNvPicPr>
            <a:picLocks noChangeAspect="1"/>
          </p:cNvPicPr>
          <p:nvPr/>
        </p:nvPicPr>
        <p:blipFill>
          <a:blip r:embed="rId2"/>
          <a:stretch>
            <a:fillRect/>
          </a:stretch>
        </p:blipFill>
        <p:spPr>
          <a:xfrm>
            <a:off x="7144" y="1339850"/>
            <a:ext cx="6413500" cy="5016500"/>
          </a:xfrm>
          <a:prstGeom prst="rect">
            <a:avLst/>
          </a:prstGeom>
        </p:spPr>
      </p:pic>
      <p:sp>
        <p:nvSpPr>
          <p:cNvPr id="20" name="TextBox 19">
            <a:extLst>
              <a:ext uri="{FF2B5EF4-FFF2-40B4-BE49-F238E27FC236}">
                <a16:creationId xmlns:a16="http://schemas.microsoft.com/office/drawing/2014/main" id="{8E1BECBC-6A33-8BEB-5EF8-79F2CE13A672}"/>
              </a:ext>
            </a:extLst>
          </p:cNvPr>
          <p:cNvSpPr txBox="1"/>
          <p:nvPr/>
        </p:nvSpPr>
        <p:spPr>
          <a:xfrm>
            <a:off x="6420644" y="1898745"/>
            <a:ext cx="5580856" cy="646331"/>
          </a:xfrm>
          <a:prstGeom prst="rect">
            <a:avLst/>
          </a:prstGeom>
          <a:noFill/>
        </p:spPr>
        <p:txBody>
          <a:bodyPr wrap="square">
            <a:spAutoFit/>
          </a:bodyPr>
          <a:lstStyle/>
          <a:p>
            <a:pPr algn="ctr"/>
            <a:r>
              <a:rPr lang="en-US" sz="1800" b="1" kern="0">
                <a:effectLst/>
                <a:latin typeface="Arial" panose="020B0604020202020204" pitchFamily="34" charset="0"/>
                <a:ea typeface="Times New Roman" panose="02020603050405020304" pitchFamily="18" charset="0"/>
                <a:cs typeface="Times New Roman" panose="02020603050405020304" pitchFamily="18" charset="0"/>
              </a:rPr>
              <a:t>2. Best and worst terminal on-time performance </a:t>
            </a:r>
            <a:r>
              <a:rPr lang="en-US" sz="1800" b="1" i="1" kern="0">
                <a:effectLst/>
                <a:latin typeface="Arial" panose="020B0604020202020204" pitchFamily="34" charset="0"/>
                <a:ea typeface="Times New Roman" panose="02020603050405020304" pitchFamily="18" charset="0"/>
                <a:cs typeface="Times New Roman" panose="02020603050405020304" pitchFamily="18" charset="0"/>
              </a:rPr>
              <a:t>by line</a:t>
            </a:r>
            <a:r>
              <a:rPr lang="en-US" b="1">
                <a:effectLst/>
              </a:rPr>
              <a:t> </a:t>
            </a:r>
            <a:endParaRPr lang="en-US" b="1"/>
          </a:p>
        </p:txBody>
      </p:sp>
      <p:sp>
        <p:nvSpPr>
          <p:cNvPr id="2" name="TextBox 1">
            <a:extLst>
              <a:ext uri="{FF2B5EF4-FFF2-40B4-BE49-F238E27FC236}">
                <a16:creationId xmlns:a16="http://schemas.microsoft.com/office/drawing/2014/main" id="{924B2359-A656-2DEB-4B27-256E676D1B89}"/>
              </a:ext>
            </a:extLst>
          </p:cNvPr>
          <p:cNvSpPr txBox="1"/>
          <p:nvPr/>
        </p:nvSpPr>
        <p:spPr>
          <a:xfrm>
            <a:off x="7543925" y="3118259"/>
            <a:ext cx="4018339" cy="923330"/>
          </a:xfrm>
          <a:prstGeom prst="rect">
            <a:avLst/>
          </a:prstGeom>
          <a:noFill/>
        </p:spPr>
        <p:txBody>
          <a:bodyPr wrap="square">
            <a:spAutoFit/>
          </a:bodyPr>
          <a:lstStyle/>
          <a:p>
            <a:pPr algn="ctr"/>
            <a:r>
              <a:rPr lang="en-US" i="1"/>
              <a:t>The line S </a:t>
            </a:r>
            <a:r>
              <a:rPr lang="en-US" i="1" err="1"/>
              <a:t>Fkln</a:t>
            </a:r>
            <a:r>
              <a:rPr lang="en-US" i="1"/>
              <a:t> had the best on time performance while line 2 had the worst </a:t>
            </a:r>
          </a:p>
        </p:txBody>
      </p:sp>
    </p:spTree>
    <p:extLst>
      <p:ext uri="{BB962C8B-B14F-4D97-AF65-F5344CB8AC3E}">
        <p14:creationId xmlns:p14="http://schemas.microsoft.com/office/powerpoint/2010/main" val="3722274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DAC052A-B364-D3FF-EFF4-9C3EA2A0CC3A}"/>
              </a:ext>
            </a:extLst>
          </p:cNvPr>
          <p:cNvSpPr>
            <a:spLocks noGrp="1"/>
          </p:cNvSpPr>
          <p:nvPr>
            <p:ph type="title"/>
          </p:nvPr>
        </p:nvSpPr>
        <p:spPr>
          <a:xfrm>
            <a:off x="2209800" y="0"/>
            <a:ext cx="8421688" cy="1325563"/>
          </a:xfrm>
        </p:spPr>
        <p:txBody>
          <a:bodyPr anchor="ctr">
            <a:normAutofit/>
          </a:bodyPr>
          <a:lstStyle/>
          <a:p>
            <a:r>
              <a:rPr lang="en-US"/>
              <a:t>EXPLORATORY DATA ANALYSIS</a:t>
            </a:r>
          </a:p>
        </p:txBody>
      </p:sp>
      <p:sp>
        <p:nvSpPr>
          <p:cNvPr id="22" name="Footer Placeholder 9">
            <a:extLst>
              <a:ext uri="{FF2B5EF4-FFF2-40B4-BE49-F238E27FC236}">
                <a16:creationId xmlns:a16="http://schemas.microsoft.com/office/drawing/2014/main" id="{04974404-42F9-E36E-3F8A-3E9F003482BA}"/>
              </a:ext>
            </a:extLst>
          </p:cNvPr>
          <p:cNvSpPr>
            <a:spLocks noGrp="1"/>
          </p:cNvSpPr>
          <p:nvPr>
            <p:ph type="ftr" sz="quarter" idx="11"/>
          </p:nvPr>
        </p:nvSpPr>
        <p:spPr/>
        <p:txBody>
          <a:bodyPr/>
          <a:lstStyle/>
          <a:p>
            <a:r>
              <a:rPr lang="en-US" sz="900" b="0" i="0">
                <a:effectLst/>
              </a:rPr>
              <a:t>MTA Subway Terminal On-Time Performance ANALYSIS</a:t>
            </a:r>
            <a:endParaRPr lang="en-US"/>
          </a:p>
        </p:txBody>
      </p:sp>
      <p:sp>
        <p:nvSpPr>
          <p:cNvPr id="11" name="Slide Number Placeholder 10">
            <a:extLst>
              <a:ext uri="{FF2B5EF4-FFF2-40B4-BE49-F238E27FC236}">
                <a16:creationId xmlns:a16="http://schemas.microsoft.com/office/drawing/2014/main" id="{75B74F1F-0621-176F-5C78-B4F473912BDF}"/>
              </a:ext>
            </a:extLst>
          </p:cNvPr>
          <p:cNvSpPr>
            <a:spLocks noGrp="1"/>
          </p:cNvSpPr>
          <p:nvPr>
            <p:ph type="sldNum" sz="quarter" idx="12"/>
          </p:nvPr>
        </p:nvSpPr>
        <p:spPr/>
        <p:txBody>
          <a:bodyPr/>
          <a:lstStyle/>
          <a:p>
            <a:fld id="{A49DFD55-3C28-40EF-9E31-A92D2E4017FF}" type="slidenum">
              <a:rPr lang="en-US" smtClean="0"/>
              <a:pPr/>
              <a:t>9</a:t>
            </a:fld>
            <a:endParaRPr lang="en-US"/>
          </a:p>
        </p:txBody>
      </p:sp>
      <p:sp>
        <p:nvSpPr>
          <p:cNvPr id="20" name="TextBox 19">
            <a:extLst>
              <a:ext uri="{FF2B5EF4-FFF2-40B4-BE49-F238E27FC236}">
                <a16:creationId xmlns:a16="http://schemas.microsoft.com/office/drawing/2014/main" id="{8E1BECBC-6A33-8BEB-5EF8-79F2CE13A672}"/>
              </a:ext>
            </a:extLst>
          </p:cNvPr>
          <p:cNvSpPr txBox="1"/>
          <p:nvPr/>
        </p:nvSpPr>
        <p:spPr>
          <a:xfrm>
            <a:off x="3305572" y="1190846"/>
            <a:ext cx="5580856" cy="646331"/>
          </a:xfrm>
          <a:prstGeom prst="rect">
            <a:avLst/>
          </a:prstGeom>
          <a:noFill/>
        </p:spPr>
        <p:txBody>
          <a:bodyPr wrap="square">
            <a:spAutoFit/>
          </a:bodyPr>
          <a:lstStyle/>
          <a:p>
            <a:pPr algn="ctr"/>
            <a:r>
              <a:rPr lang="en-US" b="1" kern="0">
                <a:latin typeface="Arial" panose="020B0604020202020204" pitchFamily="34" charset="0"/>
                <a:ea typeface="Times New Roman" panose="02020603050405020304" pitchFamily="18" charset="0"/>
                <a:cs typeface="Times New Roman" panose="02020603050405020304" pitchFamily="18" charset="0"/>
              </a:rPr>
              <a:t>2</a:t>
            </a:r>
            <a:r>
              <a:rPr lang="en-US" sz="1800" b="1" kern="0">
                <a:effectLst/>
                <a:latin typeface="Arial" panose="020B0604020202020204" pitchFamily="34" charset="0"/>
                <a:ea typeface="Times New Roman" panose="02020603050405020304" pitchFamily="18" charset="0"/>
                <a:cs typeface="Times New Roman" panose="02020603050405020304" pitchFamily="18" charset="0"/>
              </a:rPr>
              <a:t>. Best and worst terminal on-time performance </a:t>
            </a:r>
            <a:r>
              <a:rPr lang="en-US" sz="1800" b="1" i="1" kern="0">
                <a:effectLst/>
                <a:latin typeface="Arial" panose="020B0604020202020204" pitchFamily="34" charset="0"/>
                <a:ea typeface="Times New Roman" panose="02020603050405020304" pitchFamily="18" charset="0"/>
                <a:cs typeface="Times New Roman" panose="02020603050405020304" pitchFamily="18" charset="0"/>
              </a:rPr>
              <a:t>by line</a:t>
            </a:r>
            <a:r>
              <a:rPr lang="en-US" b="1">
                <a:effectLst/>
              </a:rPr>
              <a:t> </a:t>
            </a:r>
            <a:endParaRPr lang="en-US" b="1"/>
          </a:p>
        </p:txBody>
      </p:sp>
      <p:pic>
        <p:nvPicPr>
          <p:cNvPr id="3" name="Picture 2">
            <a:extLst>
              <a:ext uri="{FF2B5EF4-FFF2-40B4-BE49-F238E27FC236}">
                <a16:creationId xmlns:a16="http://schemas.microsoft.com/office/drawing/2014/main" id="{6EEE2A07-3645-BFB3-7BDD-478B099EDC15}"/>
              </a:ext>
            </a:extLst>
          </p:cNvPr>
          <p:cNvPicPr>
            <a:picLocks noChangeAspect="1"/>
          </p:cNvPicPr>
          <p:nvPr/>
        </p:nvPicPr>
        <p:blipFill>
          <a:blip r:embed="rId2"/>
          <a:stretch>
            <a:fillRect/>
          </a:stretch>
        </p:blipFill>
        <p:spPr>
          <a:xfrm>
            <a:off x="235346" y="1837176"/>
            <a:ext cx="11721307" cy="4519173"/>
          </a:xfrm>
          <a:prstGeom prst="rect">
            <a:avLst/>
          </a:prstGeom>
        </p:spPr>
      </p:pic>
    </p:spTree>
    <p:extLst>
      <p:ext uri="{BB962C8B-B14F-4D97-AF65-F5344CB8AC3E}">
        <p14:creationId xmlns:p14="http://schemas.microsoft.com/office/powerpoint/2010/main" val="38052303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1_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C43685-694E-4579-B109-3C418D49DA65}">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2199</Words>
  <Application>Microsoft Macintosh PowerPoint</Application>
  <PresentationFormat>Widescreen</PresentationFormat>
  <Paragraphs>208</Paragraphs>
  <Slides>25</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25</vt:i4>
      </vt:variant>
    </vt:vector>
  </HeadingPairs>
  <TitlesOfParts>
    <vt:vector size="41" baseType="lpstr">
      <vt:lpstr>Arial</vt:lpstr>
      <vt:lpstr>Calibri</vt:lpstr>
      <vt:lpstr>IBM Plex Sans</vt:lpstr>
      <vt:lpstr>IBM Plex Sans Light</vt:lpstr>
      <vt:lpstr>IBM Plex Sans SemiBold</vt:lpstr>
      <vt:lpstr>Inter</vt:lpstr>
      <vt:lpstr>League Spartan</vt:lpstr>
      <vt:lpstr>Saira Condensed Condensed Light</vt:lpstr>
      <vt:lpstr>Saira Condensed Condensed SemiBold</vt:lpstr>
      <vt:lpstr>Söhne</vt:lpstr>
      <vt:lpstr>System Font Regular</vt:lpstr>
      <vt:lpstr>Tenorite</vt:lpstr>
      <vt:lpstr>Times New Roman</vt:lpstr>
      <vt:lpstr>Wingdings</vt:lpstr>
      <vt:lpstr>Office Theme</vt:lpstr>
      <vt:lpstr>1_Office Theme</vt:lpstr>
      <vt:lpstr>  MTA Subway Terminal On-Time Performance ANALYSIS</vt:lpstr>
      <vt:lpstr>INTRODUCTION</vt:lpstr>
      <vt:lpstr>INTRODUCTION</vt:lpstr>
      <vt:lpstr>INTRODUCTION</vt:lpstr>
      <vt:lpstr>DATA PREPARATION</vt:lpstr>
      <vt:lpstr>PowerPoint Presentation</vt:lpstr>
      <vt:lpstr>EXPLORATORY DATA ANALYSIS</vt:lpstr>
      <vt:lpstr>EXPLORATORY DATA ANALYSIS</vt:lpstr>
      <vt:lpstr>EXPLORATORY DATA ANALYSIS</vt:lpstr>
      <vt:lpstr>Bar plot for lines/year performance</vt:lpstr>
      <vt:lpstr>EXPLORATORY DATA ANALYSIS</vt:lpstr>
      <vt:lpstr>4. Analysis of Subway Lines based on Track Counts</vt:lpstr>
      <vt:lpstr>5. Performance Based on Division/Year</vt:lpstr>
      <vt:lpstr>5. Bar plot Based ON Division-Line Performance</vt:lpstr>
      <vt:lpstr>PREDICTIVE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BIA 610 Applied Analytics  MTA Subway Terminal On-Time Performance: 2015-2019</dc:title>
  <dc:creator>Sahithi Setty</dc:creator>
  <cp:lastModifiedBy>Venkata Sandilya Bagavathula</cp:lastModifiedBy>
  <cp:revision>1</cp:revision>
  <dcterms:created xsi:type="dcterms:W3CDTF">2023-04-30T21:38:03Z</dcterms:created>
  <dcterms:modified xsi:type="dcterms:W3CDTF">2023-05-02T20:59:27Z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